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81" r:id="rId13"/>
    <p:sldId id="277" r:id="rId14"/>
    <p:sldId id="279" r:id="rId15"/>
    <p:sldId id="280" r:id="rId16"/>
    <p:sldId id="278" r:id="rId17"/>
    <p:sldId id="292" r:id="rId18"/>
    <p:sldId id="288" r:id="rId19"/>
    <p:sldId id="282" r:id="rId20"/>
    <p:sldId id="283" r:id="rId21"/>
    <p:sldId id="294" r:id="rId22"/>
    <p:sldId id="293" r:id="rId23"/>
    <p:sldId id="295" r:id="rId24"/>
    <p:sldId id="297" r:id="rId25"/>
    <p:sldId id="296" r:id="rId26"/>
    <p:sldId id="284" r:id="rId27"/>
    <p:sldId id="286" r:id="rId28"/>
    <p:sldId id="287" r:id="rId29"/>
    <p:sldId id="289" r:id="rId30"/>
    <p:sldId id="290" r:id="rId31"/>
    <p:sldId id="291" r:id="rId32"/>
    <p:sldId id="271" r:id="rId33"/>
    <p:sldId id="273" r:id="rId34"/>
    <p:sldId id="274" r:id="rId35"/>
    <p:sldId id="275" r:id="rId36"/>
    <p:sldId id="276" r:id="rId37"/>
    <p:sldId id="257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1804E-1CD4-4C15-BD6A-93D242BFA288}" type="datetimeFigureOut">
              <a:rPr lang="ru-RU"/>
              <a:pPr>
                <a:defRPr/>
              </a:pPr>
              <a:t>01.10.2025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EFE4F5-E3C5-44A8-A04C-CF1DBBA16B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01EAE0-23F0-4F3D-935B-B14C9EEB0030}" type="datetimeFigureOut">
              <a:rPr lang="ru-RU"/>
              <a:pPr>
                <a:defRPr/>
              </a:pPr>
              <a:t>01.10.2025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FFC727-931F-42C5-B3D0-3F91398A72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B569A-8B51-458C-8522-E49EC47E4842}" type="datetimeFigureOut">
              <a:rPr lang="ru-RU"/>
              <a:pPr>
                <a:defRPr/>
              </a:pPr>
              <a:t>01.10.2025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06AA0-0486-4FC5-9288-1858E62B04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12FEC-E070-469B-8E61-1411039732FB}" type="datetimeFigureOut">
              <a:rPr lang="ru-RU"/>
              <a:pPr>
                <a:defRPr/>
              </a:pPr>
              <a:t>01.10.2025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D62CC0-20EB-40E3-8F16-45F278F48B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B2C1E-A47C-4117-A1DE-10659A895363}" type="datetimeFigureOut">
              <a:rPr lang="ru-RU"/>
              <a:pPr>
                <a:defRPr/>
              </a:pPr>
              <a:t>01.10.2025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D6C4C-7973-4525-95BB-1814B2FFE8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63131-6B48-4C46-8C12-D22268DC2B74}" type="datetimeFigureOut">
              <a:rPr lang="ru-RU"/>
              <a:pPr>
                <a:defRPr/>
              </a:pPr>
              <a:t>01.10.2025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953B7-7443-4224-9F64-1ACD9C5E5D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FE530-5F93-40C6-9C9B-58F3934059F3}" type="datetimeFigureOut">
              <a:rPr lang="ru-RU"/>
              <a:pPr>
                <a:defRPr/>
              </a:pPr>
              <a:t>01.10.2025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DA049A-E082-409C-A229-2FF19E8C4D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CBDDC-B94B-4E7C-BEA4-B66248B5D71B}" type="datetimeFigureOut">
              <a:rPr lang="ru-RU"/>
              <a:pPr>
                <a:defRPr/>
              </a:pPr>
              <a:t>01.10.2025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50AA5-166B-4AA3-BAAE-168AA4CAC4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E34B3-5A06-46A2-B384-66310C6EAC47}" type="datetimeFigureOut">
              <a:rPr lang="ru-RU"/>
              <a:pPr>
                <a:defRPr/>
              </a:pPr>
              <a:t>01.10.2025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B98EB-FB15-4442-88B5-5BCADD4D36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0BCEA-EF32-4A4B-A8A7-7368E82D9E8C}" type="datetimeFigureOut">
              <a:rPr lang="ru-RU"/>
              <a:pPr>
                <a:defRPr/>
              </a:pPr>
              <a:t>01.10.2025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E35B0-C379-4A4A-8D14-4D907486AD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4BFAE-743F-4F00-BF83-9773EDA7D6C4}" type="datetimeFigureOut">
              <a:rPr lang="ru-RU"/>
              <a:pPr>
                <a:defRPr/>
              </a:pPr>
              <a:t>01.10.2025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EAC0-37CA-471D-9928-0495B026AF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9C999F3-5E37-41DC-AB4C-EAEE450F0C93}" type="datetimeFigureOut">
              <a:rPr lang="ru-RU"/>
              <a:pPr>
                <a:defRPr/>
              </a:pPr>
              <a:t>01.10.2025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73317CF-1FC4-4A79-B94C-A8F21320BE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0.png"/><Relationship Id="rId4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png"/><Relationship Id="rId4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2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513" y="1341438"/>
            <a:ext cx="4968875" cy="15748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 класс</a:t>
            </a:r>
            <a:endParaRPr lang="ru-RU" sz="4400" b="1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975" y="2565400"/>
            <a:ext cx="4968875" cy="15748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 10.</a:t>
            </a:r>
            <a:endParaRPr lang="ru-RU" sz="4400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13316" name="Picture 1" descr="D:\клипарты\сказки\241856-1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4292600"/>
            <a:ext cx="1987550" cy="124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6" descr="http://img-fotki.yandex.ru/get/3602/mistina.23/0_28491_4fba0258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394075" cy="6334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22531" name="Picture 10" descr="http://img-fotki.yandex.ru/get/6445/130884706.5b/0_98fa1_7a592caf_X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833813"/>
            <a:ext cx="201612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14" descr="http://img-fotki.yandex.ru/get/5629/130884706.5b/0_98fa4_e638d88a_X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3141663"/>
            <a:ext cx="2303463" cy="331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0" y="1557338"/>
            <a:ext cx="2987675" cy="1538287"/>
          </a:xfrm>
          <a:prstGeom prst="cloudCallout">
            <a:avLst>
              <a:gd name="adj1" fmla="val 13030"/>
              <a:gd name="adj2" fmla="val 85814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Где край света?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011863" y="1341438"/>
            <a:ext cx="2952750" cy="1582737"/>
          </a:xfrm>
          <a:prstGeom prst="cloudCallout">
            <a:avLst>
              <a:gd name="adj1" fmla="val -12607"/>
              <a:gd name="adj2" fmla="val 77951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Там, где начинается тень.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6" descr="http://img-fotki.yandex.ru/get/3602/mistina.23/0_28491_4fba0258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394075" cy="6334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23555" name="Picture 10" descr="http://img-fotki.yandex.ru/get/6445/130884706.5b/0_98fa1_7a592caf_X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833813"/>
            <a:ext cx="201612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14" descr="http://img-fotki.yandex.ru/get/5629/130884706.5b/0_98fa4_e638d88a_X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3141663"/>
            <a:ext cx="2303463" cy="331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0" y="1052513"/>
            <a:ext cx="3995738" cy="2043112"/>
          </a:xfrm>
          <a:prstGeom prst="cloudCallout">
            <a:avLst>
              <a:gd name="adj1" fmla="val -19032"/>
              <a:gd name="adj2" fmla="val 8794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Как называется мера для измерения жидкостей?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659563" y="1844675"/>
            <a:ext cx="2305050" cy="1079500"/>
          </a:xfrm>
          <a:prstGeom prst="cloudCallout">
            <a:avLst>
              <a:gd name="adj1" fmla="val -20408"/>
              <a:gd name="adj2" fmla="val 74928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Литр.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8" descr="http://img-fotki.yandex.ru/get/4106/mistina.27/0_39017_c70c76b8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D:\Презентации\Математика\Умники и умницы 2 класс\Тетрадь 2 класс\Часть 1. 1- 18 урок\Image00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92075" y="2401888"/>
            <a:ext cx="7212013" cy="1987550"/>
          </a:xfrm>
          <a:prstGeom prst="rect">
            <a:avLst/>
          </a:prstGeom>
          <a:noFill/>
        </p:spPr>
      </p:pic>
      <p:sp>
        <p:nvSpPr>
          <p:cNvPr id="5" name="Выноска-облако 4"/>
          <p:cNvSpPr/>
          <p:nvPr/>
        </p:nvSpPr>
        <p:spPr>
          <a:xfrm>
            <a:off x="900113" y="4652963"/>
            <a:ext cx="7488237" cy="1871662"/>
          </a:xfrm>
          <a:prstGeom prst="cloudCallout">
            <a:avLst>
              <a:gd name="adj1" fmla="val 32963"/>
              <a:gd name="adj2" fmla="val 59749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На первый взгляд все эти улитки кажутся похожими друг на друга как две капли воды. Но на самом деле одна улитка отличается от остальных. Найди и раскрась её?</a:t>
            </a:r>
          </a:p>
        </p:txBody>
      </p:sp>
      <p:pic>
        <p:nvPicPr>
          <p:cNvPr id="6" name="Picture 8" descr="http://img-fotki.yandex.ru/get/4123/130884706.5b/0_98fad_2cd6db14_X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5463" y="1344613"/>
            <a:ext cx="2268537" cy="344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Овал 6"/>
          <p:cNvSpPr/>
          <p:nvPr/>
        </p:nvSpPr>
        <p:spPr>
          <a:xfrm>
            <a:off x="3924300" y="3933825"/>
            <a:ext cx="360363" cy="409575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2555875" y="188913"/>
            <a:ext cx="4464050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Тренирую внимание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8" descr="http://img-fotki.yandex.ru/get/4101/mistina.27/0_39034_40e40c56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50825" y="1484313"/>
            <a:ext cx="4033838" cy="36734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Picture 26" descr="http://img-fotki.yandex.ru/get/5633/130884706.5b/0_98fa6_dda7dbdc_X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2852738"/>
            <a:ext cx="2663825" cy="329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468313" y="0"/>
            <a:ext cx="8351837" cy="981075"/>
          </a:xfrm>
          <a:prstGeom prst="wedgeRoundRectCallout">
            <a:avLst>
              <a:gd name="adj1" fmla="val 26214"/>
              <a:gd name="adj2" fmla="val 123172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Перед тобой таблица, в которой должны быть записаны все числа от 1 до 20. Чисел 20, а клеточек-то  - 16. Найди и запиши отсутствующие числа в каждой таблице.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0825" y="1484313"/>
          <a:ext cx="4033838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8112"/>
                <a:gridCol w="1008112"/>
                <a:gridCol w="1008112"/>
                <a:gridCol w="1008112"/>
              </a:tblGrid>
              <a:tr h="90695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14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7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5</a:t>
                      </a:r>
                      <a:endParaRPr lang="ru-RU" sz="5400" b="1" dirty="0"/>
                    </a:p>
                  </a:txBody>
                  <a:tcPr/>
                </a:tc>
              </a:tr>
              <a:tr h="90695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10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6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11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8</a:t>
                      </a:r>
                      <a:endParaRPr lang="ru-RU" sz="5400" b="1" dirty="0"/>
                    </a:p>
                  </a:txBody>
                  <a:tcPr/>
                </a:tc>
              </a:tr>
              <a:tr h="90695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17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20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2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15</a:t>
                      </a:r>
                      <a:endParaRPr lang="ru-RU" sz="5400" b="1" dirty="0"/>
                    </a:p>
                  </a:txBody>
                  <a:tcPr/>
                </a:tc>
              </a:tr>
              <a:tr h="90695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3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9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13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19</a:t>
                      </a:r>
                      <a:endParaRPr lang="ru-RU" sz="5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900113" y="5373688"/>
            <a:ext cx="935037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4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08175" y="5373688"/>
            <a:ext cx="1368425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12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48038" y="5373688"/>
            <a:ext cx="1295400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16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16463" y="5373688"/>
            <a:ext cx="1295400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18</a:t>
            </a:r>
            <a:endParaRPr lang="ru-RU" sz="7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8" descr="http://img-fotki.yandex.ru/get/4101/mistina.27/0_39034_40e40c56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50825" y="1484313"/>
            <a:ext cx="4033838" cy="36734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Picture 26" descr="http://img-fotki.yandex.ru/get/5633/130884706.5b/0_98fa6_dda7dbdc_X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2852738"/>
            <a:ext cx="2663825" cy="329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468313" y="0"/>
            <a:ext cx="8351837" cy="981075"/>
          </a:xfrm>
          <a:prstGeom prst="wedgeRoundRectCallout">
            <a:avLst>
              <a:gd name="adj1" fmla="val 26214"/>
              <a:gd name="adj2" fmla="val 123172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Перед тобой таблица, в которой должны быть записаны все числа от 1 до 20. Чисел 20, а клеточек-то  - 16. Найди и запиши отсутствующие числа в каждой таблице.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0825" y="1484313"/>
          <a:ext cx="4033838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8112"/>
                <a:gridCol w="1008112"/>
                <a:gridCol w="1008112"/>
                <a:gridCol w="1008112"/>
              </a:tblGrid>
              <a:tr h="90695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4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7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6</a:t>
                      </a:r>
                      <a:endParaRPr lang="ru-RU" sz="5400" b="1" dirty="0"/>
                    </a:p>
                  </a:txBody>
                  <a:tcPr/>
                </a:tc>
              </a:tr>
              <a:tr h="90695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10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13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2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16</a:t>
                      </a:r>
                      <a:endParaRPr lang="ru-RU" sz="5400" b="1" dirty="0"/>
                    </a:p>
                  </a:txBody>
                  <a:tcPr/>
                </a:tc>
              </a:tr>
              <a:tr h="90695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15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5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19</a:t>
                      </a:r>
                      <a:endParaRPr lang="ru-RU" sz="5400" b="1" dirty="0"/>
                    </a:p>
                  </a:txBody>
                  <a:tcPr/>
                </a:tc>
              </a:tr>
              <a:tr h="90695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3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12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8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20</a:t>
                      </a:r>
                      <a:endParaRPr lang="ru-RU" sz="5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684213" y="5373688"/>
            <a:ext cx="1150937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11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08175" y="5373688"/>
            <a:ext cx="1368425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14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48038" y="5373688"/>
            <a:ext cx="1295400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17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16463" y="5373688"/>
            <a:ext cx="1295400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18</a:t>
            </a:r>
            <a:endParaRPr lang="ru-RU" sz="7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8" descr="http://img-fotki.yandex.ru/get/4101/mistina.27/0_39034_40e40c56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250825" y="1484313"/>
            <a:ext cx="4033838" cy="367347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Picture 26" descr="http://img-fotki.yandex.ru/get/5633/130884706.5b/0_98fa6_dda7dbdc_X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2852738"/>
            <a:ext cx="2663825" cy="329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468313" y="0"/>
            <a:ext cx="8351837" cy="981075"/>
          </a:xfrm>
          <a:prstGeom prst="wedgeRoundRectCallout">
            <a:avLst>
              <a:gd name="adj1" fmla="val 26214"/>
              <a:gd name="adj2" fmla="val 123172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Перед тобой таблица, в которой должны быть записаны все числа от 1 до 20. Чисел 20, а клеточек-то  - 16. Найди и запиши отсутствующие числа в каждой таблице.</a:t>
            </a:r>
            <a:endParaRPr lang="ru-RU" b="1" dirty="0">
              <a:solidFill>
                <a:schemeClr val="tx1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250825" y="1484313"/>
          <a:ext cx="4033838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8112"/>
                <a:gridCol w="1008112"/>
                <a:gridCol w="1008112"/>
                <a:gridCol w="1008112"/>
              </a:tblGrid>
              <a:tr h="90695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5400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12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5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4</a:t>
                      </a:r>
                      <a:endParaRPr lang="ru-RU" sz="5400" b="1" dirty="0"/>
                    </a:p>
                  </a:txBody>
                  <a:tcPr/>
                </a:tc>
              </a:tr>
              <a:tr h="90695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17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7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19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10</a:t>
                      </a:r>
                      <a:endParaRPr lang="ru-RU" sz="5400" b="1" dirty="0"/>
                    </a:p>
                  </a:txBody>
                  <a:tcPr/>
                </a:tc>
              </a:tr>
              <a:tr h="90695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6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14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2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9</a:t>
                      </a:r>
                      <a:endParaRPr lang="ru-RU" sz="5400" b="1" dirty="0"/>
                    </a:p>
                  </a:txBody>
                  <a:tcPr/>
                </a:tc>
              </a:tr>
              <a:tr h="906956"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3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11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8</a:t>
                      </a:r>
                      <a:endParaRPr lang="ru-RU" sz="5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5400" b="1" dirty="0" smtClean="0"/>
                        <a:t>20</a:t>
                      </a:r>
                      <a:endParaRPr lang="ru-RU" sz="5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684213" y="5373688"/>
            <a:ext cx="1150937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13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908175" y="5373688"/>
            <a:ext cx="1368425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15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48038" y="5373688"/>
            <a:ext cx="1295400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16</a:t>
            </a:r>
            <a:endParaRPr lang="ru-RU" sz="72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16463" y="5373688"/>
            <a:ext cx="1295400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</a:rPr>
              <a:t>18</a:t>
            </a:r>
            <a:endParaRPr lang="ru-RU" sz="7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8" descr="http://img-fotki.yandex.ru/get/4101/mistina.27/0_39034_40e40c56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6" descr="http://img-fotki.yandex.ru/get/5633/130884706.5b/0_98fa6_dda7dbdc_X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625" y="2852738"/>
            <a:ext cx="2663825" cy="329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5651500" y="0"/>
            <a:ext cx="3168650" cy="1800225"/>
          </a:xfrm>
          <a:prstGeom prst="cloudCallout">
            <a:avLst>
              <a:gd name="adj1" fmla="val -4685"/>
              <a:gd name="adj2" fmla="val 109062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Какого числа нет в трёх таблицах?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84213" y="3644900"/>
            <a:ext cx="2374900" cy="18002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1500" b="1" dirty="0">
                <a:solidFill>
                  <a:srgbClr val="FF0000"/>
                </a:solidFill>
              </a:rPr>
              <a:t>18</a:t>
            </a:r>
            <a:endParaRPr lang="ru-RU" sz="115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8" descr="http://img-fotki.yandex.ru/get/4101/mistina.27/0_39034_40e40c56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5292725" y="0"/>
            <a:ext cx="3851275" cy="2636838"/>
          </a:xfrm>
          <a:prstGeom prst="cloudCallout">
            <a:avLst>
              <a:gd name="adj1" fmla="val -4685"/>
              <a:gd name="adj2" fmla="val 109062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Раскрась кубики на рисунке, если в каждой постройке красный ниже  зелёного,  а жёлтый ты видишь справа от зелёного.</a:t>
            </a:r>
          </a:p>
        </p:txBody>
      </p:sp>
      <p:pic>
        <p:nvPicPr>
          <p:cNvPr id="29699" name="Picture 2" descr="G:\Разработки  2 класс 23-24\Холодова методички и уроки 2 класс\2 класс Умники и умницы новый\Умники и умницы 1 часть\39.png"/>
          <p:cNvPicPr>
            <a:picLocks noChangeAspect="1" noChangeArrowheads="1"/>
          </p:cNvPicPr>
          <p:nvPr/>
        </p:nvPicPr>
        <p:blipFill>
          <a:blip r:embed="rId3"/>
          <a:srcRect l="26427" t="7590" r="31561" b="80545"/>
          <a:stretch>
            <a:fillRect/>
          </a:stretch>
        </p:blipFill>
        <p:spPr bwMode="auto">
          <a:xfrm>
            <a:off x="1042988" y="3933825"/>
            <a:ext cx="6697662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6156325" y="4724400"/>
            <a:ext cx="431800" cy="360363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700338" y="4724400"/>
            <a:ext cx="431800" cy="360363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867400" y="5373688"/>
            <a:ext cx="433388" cy="35877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124075" y="5373688"/>
            <a:ext cx="431800" cy="35877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732588" y="5805488"/>
            <a:ext cx="431800" cy="360362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059113" y="5373688"/>
            <a:ext cx="433387" cy="35877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0" descr="http://img-fotki.yandex.ru/get/3502/mistina.24/0_28495_ebb9d6e0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250825" y="692150"/>
            <a:ext cx="8893175" cy="1584325"/>
          </a:xfrm>
          <a:prstGeom prst="cloudCallout">
            <a:avLst>
              <a:gd name="adj1" fmla="val 29497"/>
              <a:gd name="adj2" fmla="val 81306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4. Света, Оля, Маша, Дима и Зоя водят хоровод. Света стоит справа от Димы, Оля - между Димой и Зоей. Слева от Зои – Маша. Обозначь детей буквами С,О,М,Д,З и запиши нужные буквы в кружках.</a:t>
            </a:r>
          </a:p>
        </p:txBody>
      </p:sp>
      <p:pic>
        <p:nvPicPr>
          <p:cNvPr id="7" name="Picture 28" descr="http://img-fotki.yandex.ru/get/4519/89635038.61f/0_6fc3d_a587ba95_X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2588" y="1989138"/>
            <a:ext cx="1800225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Овал 7"/>
          <p:cNvSpPr/>
          <p:nvPr/>
        </p:nvSpPr>
        <p:spPr>
          <a:xfrm>
            <a:off x="1835150" y="2781300"/>
            <a:ext cx="4321175" cy="3671888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492500" y="2349500"/>
            <a:ext cx="998538" cy="871538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5435600" y="3573463"/>
            <a:ext cx="1000125" cy="871537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Д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932363" y="5445125"/>
            <a:ext cx="1000125" cy="873125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339975" y="5589588"/>
            <a:ext cx="1000125" cy="871537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1476375" y="3500438"/>
            <a:ext cx="998538" cy="873125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779838" y="2420938"/>
            <a:ext cx="431800" cy="627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С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19700" y="5589588"/>
            <a:ext cx="431800" cy="625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О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627313" y="5732463"/>
            <a:ext cx="431800" cy="6270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З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692275" y="3644900"/>
            <a:ext cx="431800" cy="627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М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3850" y="0"/>
            <a:ext cx="8569325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Логически-поисковые задания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8" descr="http://img-fotki.yandex.ru/get/4104/mistina.27/0_39023_546490d4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-облако 6"/>
          <p:cNvSpPr/>
          <p:nvPr/>
        </p:nvSpPr>
        <p:spPr>
          <a:xfrm>
            <a:off x="971550" y="404813"/>
            <a:ext cx="7488238" cy="1484312"/>
          </a:xfrm>
          <a:prstGeom prst="cloudCallout">
            <a:avLst>
              <a:gd name="adj1" fmla="val 31945"/>
              <a:gd name="adj2" fmla="val 11291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5. Посмотри внимательно на следующие слова. Попытайся к каждому из них прибавить по одной букве слева так, чтобы получилось новое слово.</a:t>
            </a:r>
          </a:p>
        </p:txBody>
      </p:sp>
      <p:pic>
        <p:nvPicPr>
          <p:cNvPr id="31747" name="Picture 12" descr="Советские мультфильм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2492375"/>
            <a:ext cx="2484437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кругленный прямоугольник 10"/>
          <p:cNvSpPr/>
          <p:nvPr/>
        </p:nvSpPr>
        <p:spPr>
          <a:xfrm>
            <a:off x="2339975" y="1916113"/>
            <a:ext cx="3095625" cy="62706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_АННА - </a:t>
            </a:r>
            <a:r>
              <a:rPr lang="ru-RU" sz="3200" b="1" dirty="0">
                <a:solidFill>
                  <a:srgbClr val="FF0000"/>
                </a:solidFill>
              </a:rPr>
              <a:t>В</a:t>
            </a:r>
            <a:r>
              <a:rPr lang="ru-RU" sz="3200" b="1" dirty="0">
                <a:solidFill>
                  <a:schemeClr val="tx1"/>
                </a:solidFill>
              </a:rPr>
              <a:t>АННА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411413" y="2708275"/>
            <a:ext cx="2447925" cy="381635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_ РОТ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_ ВАЛ</a:t>
            </a:r>
            <a:br>
              <a:rPr lang="ru-RU" sz="4400" b="1" dirty="0">
                <a:solidFill>
                  <a:schemeClr val="tx1"/>
                </a:solidFill>
              </a:rPr>
            </a:br>
            <a:r>
              <a:rPr lang="ru-RU" sz="4400" b="1" dirty="0">
                <a:solidFill>
                  <a:schemeClr val="tx1"/>
                </a:solidFill>
              </a:rPr>
              <a:t>_ ТОМ</a:t>
            </a:r>
            <a:br>
              <a:rPr lang="ru-RU" sz="4400" b="1" dirty="0">
                <a:solidFill>
                  <a:schemeClr val="tx1"/>
                </a:solidFill>
              </a:rPr>
            </a:br>
            <a:r>
              <a:rPr lang="ru-RU" sz="4400" b="1" dirty="0">
                <a:solidFill>
                  <a:schemeClr val="tx1"/>
                </a:solidFill>
              </a:rPr>
              <a:t>_ ЛЁН</a:t>
            </a:r>
            <a:br>
              <a:rPr lang="ru-RU" sz="4400" b="1" dirty="0">
                <a:solidFill>
                  <a:schemeClr val="tx1"/>
                </a:solidFill>
              </a:rPr>
            </a:br>
            <a:r>
              <a:rPr lang="ru-RU" sz="4400" b="1" dirty="0">
                <a:solidFill>
                  <a:schemeClr val="tx1"/>
                </a:solidFill>
              </a:rPr>
              <a:t>_ КОЛ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916238" y="2997200"/>
            <a:ext cx="431800" cy="625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К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71775" y="3644900"/>
            <a:ext cx="576263" cy="627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О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771775" y="4292600"/>
            <a:ext cx="504825" cy="627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А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43213" y="4941888"/>
            <a:ext cx="433387" cy="719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К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43213" y="5661025"/>
            <a:ext cx="504825" cy="627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У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6" descr="http://img-fotki.yandex.ru/get/3602/mistina.23/0_28491_4fba0258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394075" cy="6334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4" name="Picture 10" descr="http://img-fotki.yandex.ru/get/6445/130884706.5b/0_98fa1_7a592caf_X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833813"/>
            <a:ext cx="201612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4" descr="http://img-fotki.yandex.ru/get/5629/130884706.5b/0_98fa4_e638d88a_X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3141663"/>
            <a:ext cx="2303463" cy="331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755650" y="1125538"/>
            <a:ext cx="2736850" cy="2043112"/>
          </a:xfrm>
          <a:prstGeom prst="cloudCallout">
            <a:avLst>
              <a:gd name="adj1" fmla="val -19032"/>
              <a:gd name="adj2" fmla="val 8794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Сколько месяцев в году?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7451725" y="1989138"/>
            <a:ext cx="1512888" cy="935037"/>
          </a:xfrm>
          <a:prstGeom prst="cloudCallout">
            <a:avLst>
              <a:gd name="adj1" fmla="val -45355"/>
              <a:gd name="adj2" fmla="val 11437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12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8263" y="188913"/>
            <a:ext cx="3816350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Держать в уме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8" descr="http://img-fotki.yandex.ru/get/4104/mistina.27/0_39023_546490d4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692275" y="0"/>
            <a:ext cx="6716713" cy="62071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ЛОГИЧЕСКИ – ПОИСКОВЫЕ ЗАДАНИЯ</a:t>
            </a:r>
            <a:endParaRPr lang="ru-RU" sz="2400" b="1" dirty="0">
              <a:latin typeface="+mj-lt"/>
              <a:ea typeface="+mj-ea"/>
              <a:cs typeface="+mj-cs"/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971550" y="476250"/>
            <a:ext cx="7488238" cy="1412875"/>
          </a:xfrm>
          <a:prstGeom prst="cloudCallout">
            <a:avLst>
              <a:gd name="adj1" fmla="val 31945"/>
              <a:gd name="adj2" fmla="val 11291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Посмотри внимательно на следующие слова. Попытайся к каждому из них прибавить по одной букве слева так, чтобы получилось новое слово.</a:t>
            </a:r>
          </a:p>
        </p:txBody>
      </p:sp>
      <p:pic>
        <p:nvPicPr>
          <p:cNvPr id="32772" name="Picture 12" descr="Советские мультфильм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59563" y="2492375"/>
            <a:ext cx="2484437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кругленный прямоугольник 11"/>
          <p:cNvSpPr/>
          <p:nvPr/>
        </p:nvSpPr>
        <p:spPr>
          <a:xfrm>
            <a:off x="2411413" y="2708275"/>
            <a:ext cx="3024187" cy="381635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_ ЕЛЬ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_ ИГРЫ</a:t>
            </a:r>
            <a:br>
              <a:rPr lang="ru-RU" sz="4400" b="1" dirty="0">
                <a:solidFill>
                  <a:schemeClr val="tx1"/>
                </a:solidFill>
              </a:rPr>
            </a:br>
            <a:r>
              <a:rPr lang="ru-RU" sz="4400" b="1" dirty="0">
                <a:solidFill>
                  <a:schemeClr val="tx1"/>
                </a:solidFill>
              </a:rPr>
              <a:t>_ ЛЕНЬ</a:t>
            </a:r>
            <a:br>
              <a:rPr lang="ru-RU" sz="4400" b="1" dirty="0">
                <a:solidFill>
                  <a:schemeClr val="tx1"/>
                </a:solidFill>
              </a:rPr>
            </a:br>
            <a:r>
              <a:rPr lang="ru-RU" sz="4400" b="1" dirty="0">
                <a:solidFill>
                  <a:schemeClr val="tx1"/>
                </a:solidFill>
              </a:rPr>
              <a:t>_ РОВ</a:t>
            </a:r>
            <a:br>
              <a:rPr lang="ru-RU" sz="4400" b="1" dirty="0">
                <a:solidFill>
                  <a:schemeClr val="tx1"/>
                </a:solidFill>
              </a:rPr>
            </a:br>
            <a:r>
              <a:rPr lang="ru-RU" sz="4400" b="1" dirty="0">
                <a:solidFill>
                  <a:schemeClr val="tx1"/>
                </a:solidFill>
              </a:rPr>
              <a:t>_ РУБКА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03575" y="2997200"/>
            <a:ext cx="431800" cy="6254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М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916238" y="3644900"/>
            <a:ext cx="576262" cy="627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Т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987675" y="4292600"/>
            <a:ext cx="504825" cy="627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О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203575" y="4941888"/>
            <a:ext cx="431800" cy="7191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К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843213" y="5661025"/>
            <a:ext cx="504825" cy="6270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Т</a:t>
            </a:r>
            <a:endParaRPr lang="ru-RU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8" descr="http://img-fotki.yandex.ru/get/4104/mistina.27/0_39023_546490d4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692275" y="0"/>
            <a:ext cx="6716713" cy="62071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ЛОГИЧЕСКИ – ПОИСКОВЫЕ ЗАДАНИЯ</a:t>
            </a:r>
            <a:endParaRPr lang="ru-RU" sz="2400" b="1" dirty="0">
              <a:latin typeface="+mj-lt"/>
              <a:ea typeface="+mj-ea"/>
              <a:cs typeface="+mj-cs"/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971550" y="476250"/>
            <a:ext cx="7488238" cy="1412875"/>
          </a:xfrm>
          <a:prstGeom prst="cloudCallout">
            <a:avLst>
              <a:gd name="adj1" fmla="val 31945"/>
              <a:gd name="adj2" fmla="val 11291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Выбери нужную фигуру из 9 пронумерованных. Впиши номер вместо знака вопроса.</a:t>
            </a:r>
          </a:p>
        </p:txBody>
      </p:sp>
      <p:pic>
        <p:nvPicPr>
          <p:cNvPr id="2050" name="Picture 2" descr="G:\Разработки  2 класс 23-24\Холодова методички и уроки 2 класс\2 класс Умники и умницы новый\Умники и умницы 1 часть\39.png"/>
          <p:cNvPicPr>
            <a:picLocks noChangeAspect="1" noChangeArrowheads="1"/>
          </p:cNvPicPr>
          <p:nvPr/>
        </p:nvPicPr>
        <p:blipFill>
          <a:blip r:embed="rId3"/>
          <a:srcRect l="13443" t="73497" b="6327"/>
          <a:stretch>
            <a:fillRect/>
          </a:stretch>
        </p:blipFill>
        <p:spPr bwMode="auto">
          <a:xfrm>
            <a:off x="179388" y="1773238"/>
            <a:ext cx="8137525" cy="2527300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3797" name="Picture 12" descr="Советские мультфильм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08850" y="4029075"/>
            <a:ext cx="2122488" cy="264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Прямоугольник 17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38250" y="2365375"/>
            <a:ext cx="1292225" cy="1152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8" descr="http://img-fotki.yandex.ru/get/4104/mistina.27/0_39023_546490d4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Выноска-облако 2"/>
          <p:cNvSpPr/>
          <p:nvPr/>
        </p:nvSpPr>
        <p:spPr>
          <a:xfrm>
            <a:off x="1042988" y="188913"/>
            <a:ext cx="7489825" cy="1008062"/>
          </a:xfrm>
          <a:prstGeom prst="cloudCallout">
            <a:avLst>
              <a:gd name="adj1" fmla="val 31945"/>
              <a:gd name="adj2" fmla="val 11291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Продолжи предложения.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3850" y="1268413"/>
            <a:ext cx="8280400" cy="22479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b="1" dirty="0"/>
              <a:t>Утром на земле появились лужи, потому что …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b="1" dirty="0"/>
              <a:t>Мальчик попал под машину, потому что …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b="1" dirty="0"/>
              <a:t>У девочки заболело горло, потому что …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b="1" dirty="0"/>
              <a:t>Мама похвалила сына, потому что …</a:t>
            </a:r>
          </a:p>
          <a:p>
            <a:pPr marL="514350" indent="-51435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b="1" dirty="0"/>
              <a:t>Ученик получил двойку, потому что …</a:t>
            </a:r>
            <a:endParaRPr lang="ru-RU" sz="2800" b="1" dirty="0"/>
          </a:p>
        </p:txBody>
      </p:sp>
      <p:pic>
        <p:nvPicPr>
          <p:cNvPr id="34820" name="Picture 2" descr="https://img-fotki.yandex.ru/get/6716/213642225.18a/0_deee8_7644a24_XXXL.png"/>
          <p:cNvPicPr>
            <a:picLocks noChangeAspect="1" noChangeArrowheads="1"/>
          </p:cNvPicPr>
          <p:nvPr/>
        </p:nvPicPr>
        <p:blipFill>
          <a:blip r:embed="rId3"/>
          <a:srcRect l="62605" t="18365" r="19713" b="6061"/>
          <a:stretch>
            <a:fillRect/>
          </a:stretch>
        </p:blipFill>
        <p:spPr bwMode="auto">
          <a:xfrm>
            <a:off x="7308850" y="2560638"/>
            <a:ext cx="1835150" cy="429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8" descr="http://img-fotki.yandex.ru/get/4104/mistina.27/0_39023_546490d4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23850" y="0"/>
            <a:ext cx="8569325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Учусь работать с информацией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755650" y="836613"/>
            <a:ext cx="7488238" cy="1008062"/>
          </a:xfrm>
          <a:prstGeom prst="cloudCallout">
            <a:avLst>
              <a:gd name="adj1" fmla="val 31945"/>
              <a:gd name="adj2" fmla="val 11291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Трое друзей были на рыбалке. В таблице представлен    улов каждого рыбака.</a:t>
            </a:r>
          </a:p>
        </p:txBody>
      </p:sp>
      <p:pic>
        <p:nvPicPr>
          <p:cNvPr id="3074" name="Picture 2" descr="G:\Разработки  2 класс 23-24\Холодова методички и уроки 2 класс\2 класс Умники и умницы новый\Умники и умницы 1 часть\40.png"/>
          <p:cNvPicPr>
            <a:picLocks noChangeAspect="1" noChangeArrowheads="1"/>
          </p:cNvPicPr>
          <p:nvPr/>
        </p:nvPicPr>
        <p:blipFill>
          <a:blip r:embed="rId3"/>
          <a:srcRect l="14849" t="22405" b="50853"/>
          <a:stretch>
            <a:fillRect/>
          </a:stretch>
        </p:blipFill>
        <p:spPr bwMode="auto">
          <a:xfrm>
            <a:off x="179388" y="1916113"/>
            <a:ext cx="8537575" cy="3673475"/>
          </a:xfrm>
          <a:prstGeom prst="rect">
            <a:avLst/>
          </a:prstGeom>
          <a:ln w="38100" cap="sq">
            <a:solidFill>
              <a:srgbClr val="C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5845" name="Picture 6" descr="https://stihi.ru/pics/2024/01/24/155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19875" y="4659313"/>
            <a:ext cx="2524125" cy="219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8" descr="http://img-fotki.yandex.ru/get/4104/mistina.27/0_39023_546490d4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23850" y="0"/>
            <a:ext cx="8569325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Учусь работать с информацией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755650" y="620713"/>
            <a:ext cx="7920038" cy="1439862"/>
          </a:xfrm>
          <a:prstGeom prst="cloudCallout">
            <a:avLst>
              <a:gd name="adj1" fmla="val 31945"/>
              <a:gd name="adj2" fmla="val 11291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 таблице представлены результаты соревнований по ловле рыбы. Впиши недостающие данные и распредели призовые места.</a:t>
            </a:r>
          </a:p>
        </p:txBody>
      </p:sp>
      <p:pic>
        <p:nvPicPr>
          <p:cNvPr id="36868" name="Picture 2" descr="G:\Разработки  2 класс 23-24\Холодова методички и уроки 2 класс\2 класс Умники и умницы новый\Умники и умницы 1 часть\40.png"/>
          <p:cNvPicPr>
            <a:picLocks noChangeAspect="1" noChangeArrowheads="1"/>
          </p:cNvPicPr>
          <p:nvPr/>
        </p:nvPicPr>
        <p:blipFill>
          <a:blip r:embed="rId3"/>
          <a:srcRect l="26729" t="54654" r="1006" b="31615"/>
          <a:stretch>
            <a:fillRect/>
          </a:stretch>
        </p:blipFill>
        <p:spPr bwMode="auto">
          <a:xfrm>
            <a:off x="250825" y="2276475"/>
            <a:ext cx="8577263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4" descr="https://img-fotki.yandex.ru/get/6716/213642225.18a/0_deee8_7644a24_XXXL.png"/>
          <p:cNvPicPr>
            <a:picLocks noChangeAspect="1" noChangeArrowheads="1"/>
          </p:cNvPicPr>
          <p:nvPr/>
        </p:nvPicPr>
        <p:blipFill>
          <a:blip r:embed="rId4"/>
          <a:srcRect l="18204" r="59943" b="5096"/>
          <a:stretch>
            <a:fillRect/>
          </a:stretch>
        </p:blipFill>
        <p:spPr bwMode="auto">
          <a:xfrm>
            <a:off x="7751763" y="3544888"/>
            <a:ext cx="1392237" cy="331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8" descr="http://img-fotki.yandex.ru/get/4104/mistina.27/0_39023_546490d4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0" name="Picture 2" descr="G:\Разработки  2 класс 23-24\Холодова методички и уроки 2 класс\2 класс Умники и умницы новый\Умники и умницы 1 часть\40.png"/>
          <p:cNvPicPr>
            <a:picLocks noChangeAspect="1" noChangeArrowheads="1"/>
          </p:cNvPicPr>
          <p:nvPr/>
        </p:nvPicPr>
        <p:blipFill>
          <a:blip r:embed="rId3"/>
          <a:srcRect l="8910" t="68385" b="4150"/>
          <a:stretch>
            <a:fillRect/>
          </a:stretch>
        </p:blipFill>
        <p:spPr bwMode="auto">
          <a:xfrm>
            <a:off x="263525" y="1412875"/>
            <a:ext cx="8716963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411413" y="188913"/>
            <a:ext cx="5761037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err="1">
                <a:solidFill>
                  <a:srgbClr val="C00000"/>
                </a:solidFill>
              </a:rPr>
              <a:t>Графомоторика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37892" name="Picture 6" descr="https://stihi.ru/pics/2024/01/24/155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19875" y="4659313"/>
            <a:ext cx="2524125" cy="219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8" descr="http://img-fotki.yandex.ru/get/3605/mistina.23/0_2848a_461cfa86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Советские мультфильм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388" y="3716338"/>
            <a:ext cx="1655762" cy="249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Советские мультфильм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1916113"/>
            <a:ext cx="1684338" cy="349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971550" y="765175"/>
            <a:ext cx="7488238" cy="1412875"/>
          </a:xfrm>
          <a:prstGeom prst="cloudCallout">
            <a:avLst>
              <a:gd name="adj1" fmla="val 31945"/>
              <a:gd name="adj2" fmla="val 11291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Раздели слова по слогам. Возьми первые слоги из слов каждой строчки и составь из них новые слова. Запиши их.</a:t>
            </a: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763713" y="2060575"/>
            <a:ext cx="5688012" cy="2808288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Магазин, шипы, народ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 b="1" dirty="0">
              <a:solidFill>
                <a:schemeClr val="tx1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3419475" y="2420938"/>
            <a:ext cx="0" cy="7207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851275" y="2420938"/>
            <a:ext cx="0" cy="7207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940425" y="2420938"/>
            <a:ext cx="0" cy="7207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500563" y="3141663"/>
            <a:ext cx="0" cy="7191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3419475" y="3860800"/>
            <a:ext cx="2447925" cy="6270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машина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17" name="Picture 2" descr="D:\клипарты\трансрорт\8d55d096fb6f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8038" y="4437063"/>
            <a:ext cx="1944687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/>
          <p:nvPr/>
        </p:nvSpPr>
        <p:spPr>
          <a:xfrm>
            <a:off x="2051050" y="115888"/>
            <a:ext cx="5761038" cy="5857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Из старых тетрадей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8" descr="http://img-fotki.yandex.ru/get/3605/mistina.23/0_2848a_461cfa86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92275" y="0"/>
            <a:ext cx="6716713" cy="62071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ЛОГИЧЕСКИ – ПОИСКОВЫЕ ЗАДАНИЯ</a:t>
            </a:r>
            <a:endParaRPr lang="ru-RU" sz="2400" b="1" dirty="0"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 descr="Советские мультфильм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388" y="3716338"/>
            <a:ext cx="1655762" cy="249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Советские мультфильм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1916113"/>
            <a:ext cx="1684338" cy="349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971550" y="476250"/>
            <a:ext cx="7488238" cy="1412875"/>
          </a:xfrm>
          <a:prstGeom prst="cloudCallout">
            <a:avLst>
              <a:gd name="adj1" fmla="val 31945"/>
              <a:gd name="adj2" fmla="val 11291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Раздели слова по слогам. Возьми первые слоги из слов каждой строчки и составь из них новые слова. Запиши их.</a:t>
            </a: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763713" y="2060575"/>
            <a:ext cx="5688012" cy="2808288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Прутик, живёт, налить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 b="1" dirty="0">
              <a:solidFill>
                <a:schemeClr val="tx1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3708400" y="2420938"/>
            <a:ext cx="0" cy="7207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651500" y="2420938"/>
            <a:ext cx="0" cy="7207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4427538" y="3141663"/>
            <a:ext cx="0" cy="7191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3419475" y="3860800"/>
            <a:ext cx="2447925" cy="6270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пружина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18" name="Picture 2" descr="http://xn----7sbabepkqk6bhkcljlmcdfl.xn--p1ai/images/img215857187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4663" y="4797425"/>
            <a:ext cx="358775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8" descr="http://img-fotki.yandex.ru/get/3605/mistina.23/0_2848a_461cfa86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692275" y="0"/>
            <a:ext cx="6716713" cy="62071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ЛОГИЧЕСКИ – ПОИСКОВЫЕ ЗАДАНИЯ</a:t>
            </a:r>
            <a:endParaRPr lang="ru-RU" sz="2400" b="1" dirty="0"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 descr="Советские мультфильмы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4388" y="3716338"/>
            <a:ext cx="1655762" cy="2490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Советские мультфильм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1916113"/>
            <a:ext cx="1684338" cy="349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Выноска-облако 7"/>
          <p:cNvSpPr/>
          <p:nvPr/>
        </p:nvSpPr>
        <p:spPr>
          <a:xfrm>
            <a:off x="971550" y="476250"/>
            <a:ext cx="7488238" cy="1412875"/>
          </a:xfrm>
          <a:prstGeom prst="cloudCallout">
            <a:avLst>
              <a:gd name="adj1" fmla="val 31945"/>
              <a:gd name="adj2" fmla="val 11291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Раздели слова по слогам. Возьми первые слоги из слов каждой строчки и составь из них новые слова. Запиши их.</a:t>
            </a:r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1763713" y="2060575"/>
            <a:ext cx="5688012" cy="2808288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Каша, рана, дача, шипы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800" b="1" dirty="0">
              <a:solidFill>
                <a:schemeClr val="tx1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2987675" y="2420938"/>
            <a:ext cx="0" cy="7207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4716463" y="2420938"/>
            <a:ext cx="0" cy="7207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227763" y="2349500"/>
            <a:ext cx="0" cy="7191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3419475" y="3860800"/>
            <a:ext cx="3024188" cy="6270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карандаши</a:t>
            </a:r>
            <a:endParaRPr lang="ru-RU" sz="4400" b="1" dirty="0">
              <a:solidFill>
                <a:srgbClr val="FF0000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4716463" y="3141663"/>
            <a:ext cx="0" cy="7191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8" descr="http://img-fotki.yandex.ru/get/9554/102699435.966/0_ac522_8be5ff16_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19475" y="4554538"/>
            <a:ext cx="2305050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32" descr="http://lara.gorod.tomsk.ru/posts-files/60/220/i/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0" y="0"/>
            <a:ext cx="6156325" cy="62071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ЛОГИЧЕСКИ – ПОИСКОВЫЕ ЗАДАНИЯ</a:t>
            </a:r>
            <a:endParaRPr lang="ru-RU" sz="2400" b="1" dirty="0">
              <a:latin typeface="+mj-lt"/>
              <a:ea typeface="+mj-ea"/>
              <a:cs typeface="+mj-cs"/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867400" y="333375"/>
            <a:ext cx="3563938" cy="3311525"/>
          </a:xfrm>
          <a:prstGeom prst="cloudCallout">
            <a:avLst>
              <a:gd name="adj1" fmla="val -67185"/>
              <a:gd name="adj2" fmla="val -8252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Лист бумаги согнули пополам, потом ещё раз пополам и ещё раз пополам. По всем линиям сгиба его разрезали. Сколько получилось листочков?</a:t>
            </a:r>
          </a:p>
        </p:txBody>
      </p:sp>
      <p:sp>
        <p:nvSpPr>
          <p:cNvPr id="6" name="Выноска-облако 5"/>
          <p:cNvSpPr/>
          <p:nvPr/>
        </p:nvSpPr>
        <p:spPr>
          <a:xfrm>
            <a:off x="2411413" y="692150"/>
            <a:ext cx="1873250" cy="1441450"/>
          </a:xfrm>
          <a:prstGeom prst="cloudCallout">
            <a:avLst>
              <a:gd name="adj1" fmla="val -46253"/>
              <a:gd name="adj2" fmla="val 11495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chemeClr val="tx1"/>
                </a:solidFill>
              </a:rPr>
              <a:t>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6" descr="http://img-fotki.yandex.ru/get/3602/mistina.23/0_28491_4fba0258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394075" cy="6334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15363" name="Picture 10" descr="http://img-fotki.yandex.ru/get/6445/130884706.5b/0_98fa1_7a592caf_X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833813"/>
            <a:ext cx="201612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14" descr="http://img-fotki.yandex.ru/get/5629/130884706.5b/0_98fa4_e638d88a_X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3141663"/>
            <a:ext cx="2303463" cy="331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0" y="765175"/>
            <a:ext cx="3563938" cy="2330450"/>
          </a:xfrm>
          <a:prstGeom prst="cloudCallout">
            <a:avLst>
              <a:gd name="adj1" fmla="val -19032"/>
              <a:gd name="adj2" fmla="val 8794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У скольких месяцев  название заканчивается на букву </a:t>
            </a:r>
            <a:r>
              <a:rPr lang="ru-RU" sz="2800" b="1" dirty="0">
                <a:solidFill>
                  <a:schemeClr val="tx1"/>
                </a:solidFill>
              </a:rPr>
              <a:t>Т</a:t>
            </a:r>
            <a:r>
              <a:rPr lang="ru-RU" sz="2400" b="1" dirty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659563" y="1341438"/>
            <a:ext cx="2305050" cy="1582737"/>
          </a:xfrm>
          <a:prstGeom prst="cloudCallout">
            <a:avLst>
              <a:gd name="adj1" fmla="val -45355"/>
              <a:gd name="adj2" fmla="val 114370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У </a:t>
            </a:r>
            <a:r>
              <a:rPr lang="ru-RU" sz="2800" b="1" dirty="0">
                <a:solidFill>
                  <a:schemeClr val="tx1"/>
                </a:solidFill>
              </a:rPr>
              <a:t>2</a:t>
            </a:r>
            <a:r>
              <a:rPr lang="ru-RU" sz="2400" b="1" dirty="0">
                <a:solidFill>
                  <a:schemeClr val="tx1"/>
                </a:solidFill>
              </a:rPr>
              <a:t> (март, август)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http://img-fotki.yandex.ru/get/3506/mistina.23/0_2848c_97a7cf6e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3" descr="D:\клипарты\сказки\517766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81888" y="4581525"/>
            <a:ext cx="1662112" cy="187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5724525" y="0"/>
            <a:ext cx="3419475" cy="620713"/>
          </a:xfrm>
          <a:prstGeom prst="rect">
            <a:avLst/>
          </a:prstGeom>
        </p:spPr>
        <p:txBody>
          <a:bodyPr anchor="ctr">
            <a:normAutofit fontScale="850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>
                <a:latin typeface="+mj-lt"/>
                <a:ea typeface="+mj-ea"/>
                <a:cs typeface="+mj-cs"/>
              </a:rPr>
              <a:t>ЛОГИЧЕСКИ – ПОИСКОВЫЕ ЗАДАНИЯ</a:t>
            </a:r>
            <a:endParaRPr lang="ru-RU" sz="2400" b="1" dirty="0">
              <a:latin typeface="+mj-lt"/>
              <a:ea typeface="+mj-ea"/>
              <a:cs typeface="+mj-cs"/>
            </a:endParaRPr>
          </a:p>
        </p:txBody>
      </p:sp>
      <p:sp>
        <p:nvSpPr>
          <p:cNvPr id="5" name="Выноска-облако 4"/>
          <p:cNvSpPr/>
          <p:nvPr/>
        </p:nvSpPr>
        <p:spPr>
          <a:xfrm>
            <a:off x="250825" y="476250"/>
            <a:ext cx="8893175" cy="1584325"/>
          </a:xfrm>
          <a:prstGeom prst="cloudCallout">
            <a:avLst>
              <a:gd name="adj1" fmla="val 40882"/>
              <a:gd name="adj2" fmla="val 199496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Два мальчика играли на гитаре, один на балалайке. На каких инструментах играл каждый из мальчиков, если Петя с Мишей и Миша с Юрой играли на разных инструментах. Соедини стрелкой. </a:t>
            </a:r>
          </a:p>
        </p:txBody>
      </p:sp>
      <p:pic>
        <p:nvPicPr>
          <p:cNvPr id="10" name="Picture 3" descr="D:\клипарты\люди\0_4e532_9dc8b421_XX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4213" y="3141663"/>
            <a:ext cx="145732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D:\клипарты\люди\0_4e534_b9d7296e_XXXL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92500" y="2349500"/>
            <a:ext cx="1227138" cy="279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 descr="D:\клипарты\Дети\3n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84888" y="3213100"/>
            <a:ext cx="1262062" cy="283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684213" y="2492375"/>
            <a:ext cx="1511300" cy="6270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Юра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43438" y="2133600"/>
            <a:ext cx="1512887" cy="6254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Петя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948488" y="2708275"/>
            <a:ext cx="1871662" cy="62706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Миша</a:t>
            </a:r>
            <a:endParaRPr lang="ru-RU" sz="4400" b="1" dirty="0">
              <a:solidFill>
                <a:srgbClr val="FF0000"/>
              </a:solidFill>
            </a:endParaRPr>
          </a:p>
        </p:txBody>
      </p:sp>
      <p:pic>
        <p:nvPicPr>
          <p:cNvPr id="8" name="Picture 4" descr="http://childrensun.ru/uploads/users/1/2010/10/02/2bc3f09cde882a6a6764ab1235a85f1e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1248839">
            <a:off x="3371850" y="5102225"/>
            <a:ext cx="2360613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hohner.ru/imgbase/tovmain/dnt9101873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568" r="26704"/>
          <a:stretch>
            <a:fillRect/>
          </a:stretch>
        </p:blipFill>
        <p:spPr bwMode="auto">
          <a:xfrm>
            <a:off x="2916238" y="4437063"/>
            <a:ext cx="663575" cy="170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www.hohner.ru/imgbase/tovmain/dnt9101873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568" r="26704"/>
          <a:stretch>
            <a:fillRect/>
          </a:stretch>
        </p:blipFill>
        <p:spPr bwMode="auto">
          <a:xfrm>
            <a:off x="4500563" y="4724400"/>
            <a:ext cx="647700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076 0.05439 L 0.23646 -0.17662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00" y="-11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6 L -0.22535 -0.11389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00" y="-57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34 -0.00602 L -0.09062 -0.19491 " pathEditMode="relative" ptsTypes="AA"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4" descr="http://img-fotki.yandex.ru/get/3502/mistina.24/0_2849b_39b0753d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1331913" y="0"/>
            <a:ext cx="6083300" cy="62071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>
                <a:latin typeface="+mj-lt"/>
                <a:ea typeface="+mj-ea"/>
                <a:cs typeface="+mj-cs"/>
              </a:rPr>
              <a:t>ЛОГИЧЕСКИ – ПОИСКОВЫЕ ЗАДАНИЯ</a:t>
            </a:r>
            <a:endParaRPr lang="ru-RU" sz="2400" b="1" dirty="0">
              <a:latin typeface="+mj-lt"/>
              <a:ea typeface="+mj-ea"/>
              <a:cs typeface="+mj-cs"/>
            </a:endParaRPr>
          </a:p>
        </p:txBody>
      </p:sp>
      <p:pic>
        <p:nvPicPr>
          <p:cNvPr id="5" name="Picture 6" descr="http://img-fotki.yandex.ru/get/4121/130884706.5b/0_98fa3_506842c1_X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75350" y="3457575"/>
            <a:ext cx="316865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5580063" y="404813"/>
            <a:ext cx="3563937" cy="1584325"/>
          </a:xfrm>
          <a:prstGeom prst="cloudCallout">
            <a:avLst>
              <a:gd name="adj1" fmla="val 40882"/>
              <a:gd name="adj2" fmla="val 199496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</a:rPr>
              <a:t>Выбери нужную фигуру из 4 пронумерованных.</a:t>
            </a:r>
          </a:p>
        </p:txBody>
      </p:sp>
      <p:pic>
        <p:nvPicPr>
          <p:cNvPr id="7" name="Picture 3" descr="D:\Презентации\Математика\Умники и умницы 2 класс\Тетрадь 2 класс\Часть 1. 1- 18 урок\Image003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0550" y="1036638"/>
            <a:ext cx="3432175" cy="3425825"/>
          </a:xfrm>
          <a:prstGeom prst="rect">
            <a:avLst/>
          </a:prstGeom>
          <a:noFill/>
        </p:spPr>
      </p:pic>
      <p:pic>
        <p:nvPicPr>
          <p:cNvPr id="8" name="Picture 3" descr="D:\Презентации\Математика\Умники и умницы 2 класс\Тетрадь 2 класс\Часть 1. 1- 18 урок\Image003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90950" y="3657600"/>
            <a:ext cx="2365375" cy="27432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627313" y="3357563"/>
            <a:ext cx="936625" cy="9350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4</a:t>
            </a:r>
            <a:endParaRPr lang="ru-RU" sz="5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http://img-fotki.yandex.ru/get/3602/mistina.23/0_28485_d076449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8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6438"/>
          </a:xfrm>
        </p:spPr>
        <p:txBody>
          <a:bodyPr/>
          <a:lstStyle/>
          <a:p>
            <a:r>
              <a:rPr lang="ru-RU" sz="2400" b="1" smtClean="0"/>
              <a:t>Запомни увиденные изображен</a:t>
            </a:r>
            <a:r>
              <a:rPr lang="ru-RU" sz="2400" b="1" smtClean="0">
                <a:solidFill>
                  <a:schemeClr val="bg1"/>
                </a:solidFill>
              </a:rPr>
              <a:t>ия</a:t>
            </a:r>
            <a:r>
              <a:rPr lang="ru-RU" sz="2400" b="1" smtClean="0"/>
              <a:t> </a:t>
            </a:r>
            <a:r>
              <a:rPr lang="ru-RU" sz="2400" b="1" smtClean="0">
                <a:solidFill>
                  <a:schemeClr val="bg1"/>
                </a:solidFill>
              </a:rPr>
              <a:t>и нарисуй как можно</a:t>
            </a:r>
            <a:r>
              <a:rPr lang="ru-RU" sz="2400" b="1" smtClean="0"/>
              <a:t> </a:t>
            </a:r>
            <a:r>
              <a:rPr lang="ru-RU" sz="2400" b="1" smtClean="0">
                <a:solidFill>
                  <a:schemeClr val="bg1"/>
                </a:solidFill>
              </a:rPr>
              <a:t>т</a:t>
            </a:r>
            <a:r>
              <a:rPr lang="ru-RU" sz="2400" b="1" smtClean="0"/>
              <a:t>очнее.</a:t>
            </a:r>
            <a:endParaRPr lang="ru-RU" sz="2400" smtClean="0"/>
          </a:p>
        </p:txBody>
      </p:sp>
      <p:pic>
        <p:nvPicPr>
          <p:cNvPr id="5" name="Picture 2" descr="http://pictures.ucoz.ru/_ph/3/2/98881147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644900"/>
            <a:ext cx="1728788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Советские мультфильм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5463" y="4149725"/>
            <a:ext cx="16224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60513" y="781050"/>
            <a:ext cx="5962650" cy="3370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2" descr="http://img-fotki.yandex.ru/get/3602/mistina.23/0_28485_d076449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6438"/>
          </a:xfrm>
        </p:spPr>
        <p:txBody>
          <a:bodyPr/>
          <a:lstStyle/>
          <a:p>
            <a:r>
              <a:rPr lang="ru-RU" sz="2400" b="1" smtClean="0"/>
              <a:t>Запомни увиденные изображен</a:t>
            </a:r>
            <a:r>
              <a:rPr lang="ru-RU" sz="2400" b="1" smtClean="0">
                <a:solidFill>
                  <a:schemeClr val="bg1"/>
                </a:solidFill>
              </a:rPr>
              <a:t>ия</a:t>
            </a:r>
            <a:r>
              <a:rPr lang="ru-RU" sz="2400" b="1" smtClean="0"/>
              <a:t> </a:t>
            </a:r>
            <a:r>
              <a:rPr lang="ru-RU" sz="2400" b="1" smtClean="0">
                <a:solidFill>
                  <a:schemeClr val="bg1"/>
                </a:solidFill>
              </a:rPr>
              <a:t>и нарисуй как можно</a:t>
            </a:r>
            <a:r>
              <a:rPr lang="ru-RU" sz="2400" b="1" smtClean="0"/>
              <a:t> </a:t>
            </a:r>
            <a:r>
              <a:rPr lang="ru-RU" sz="2400" b="1" smtClean="0">
                <a:solidFill>
                  <a:schemeClr val="bg1"/>
                </a:solidFill>
              </a:rPr>
              <a:t>т</a:t>
            </a:r>
            <a:r>
              <a:rPr lang="ru-RU" sz="2400" b="1" smtClean="0"/>
              <a:t>очнее.</a:t>
            </a:r>
            <a:endParaRPr lang="ru-RU" sz="2400" smtClean="0"/>
          </a:p>
        </p:txBody>
      </p:sp>
      <p:pic>
        <p:nvPicPr>
          <p:cNvPr id="5" name="Picture 2" descr="http://pictures.ucoz.ru/_ph/3/2/98881147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644900"/>
            <a:ext cx="1728788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Советские мультфильм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5463" y="4149725"/>
            <a:ext cx="16224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14463" y="847725"/>
            <a:ext cx="6534150" cy="35163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2" descr="http://img-fotki.yandex.ru/get/3602/mistina.23/0_28485_d076449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6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779838" cy="706438"/>
          </a:xfrm>
        </p:spPr>
        <p:txBody>
          <a:bodyPr/>
          <a:lstStyle/>
          <a:p>
            <a:r>
              <a:rPr lang="ru-RU" sz="2400" b="1" smtClean="0">
                <a:solidFill>
                  <a:srgbClr val="FF0000"/>
                </a:solidFill>
              </a:rPr>
              <a:t>Проверь</a:t>
            </a:r>
          </a:p>
        </p:txBody>
      </p:sp>
      <p:pic>
        <p:nvPicPr>
          <p:cNvPr id="5" name="Picture 2" descr="http://pictures.ucoz.ru/_ph/3/2/98881147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3644900"/>
            <a:ext cx="1728788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Советские мультфильмы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5463" y="4149725"/>
            <a:ext cx="16224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40013" y="55563"/>
            <a:ext cx="5168900" cy="2973387"/>
          </a:xfrm>
          <a:prstGeom prst="rect">
            <a:avLst/>
          </a:prstGeom>
          <a:noFill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920875" y="2938463"/>
            <a:ext cx="5338763" cy="29384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Picture 16" descr="http://img-fotki.yandex.ru/get/3503/mistina.23/0_28489_6c98ee96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69215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/>
              <a:t>Пройди лабиринт, собирая буквы.   Запиши слово, которое ты составил.</a:t>
            </a:r>
            <a:endParaRPr lang="ru-RU" sz="2400" b="1" dirty="0"/>
          </a:p>
        </p:txBody>
      </p:sp>
      <p:pic>
        <p:nvPicPr>
          <p:cNvPr id="4" name="Picture 3" descr="D:\Презентации\Математика\Умники и умницы 2 класс\Тетрадь 2 класс\Часть 1. 1- 18 урок\Image002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22513" y="738188"/>
            <a:ext cx="5430837" cy="4010025"/>
          </a:xfrm>
          <a:prstGeom prst="rect">
            <a:avLst/>
          </a:prstGeom>
          <a:noFill/>
        </p:spPr>
      </p:pic>
      <p:pic>
        <p:nvPicPr>
          <p:cNvPr id="5" name="Picture 24" descr="http://img-fotki.yandex.ru/get/4138/130884706.5b/0_98fa8_80c56d35_X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3860800"/>
            <a:ext cx="2447925" cy="277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олилиния 5"/>
          <p:cNvSpPr/>
          <p:nvPr/>
        </p:nvSpPr>
        <p:spPr>
          <a:xfrm>
            <a:off x="4103688" y="1862138"/>
            <a:ext cx="3254375" cy="2306637"/>
          </a:xfrm>
          <a:custGeom>
            <a:avLst/>
            <a:gdLst>
              <a:gd name="connsiteX0" fmla="*/ 2830286 w 3254829"/>
              <a:gd name="connsiteY0" fmla="*/ 2307772 h 2307772"/>
              <a:gd name="connsiteX1" fmla="*/ 2786743 w 3254829"/>
              <a:gd name="connsiteY1" fmla="*/ 2296886 h 2307772"/>
              <a:gd name="connsiteX2" fmla="*/ 2764972 w 3254829"/>
              <a:gd name="connsiteY2" fmla="*/ 2264229 h 2307772"/>
              <a:gd name="connsiteX3" fmla="*/ 2743200 w 3254829"/>
              <a:gd name="connsiteY3" fmla="*/ 2242457 h 2307772"/>
              <a:gd name="connsiteX4" fmla="*/ 2721429 w 3254829"/>
              <a:gd name="connsiteY4" fmla="*/ 2209800 h 2307772"/>
              <a:gd name="connsiteX5" fmla="*/ 2677886 w 3254829"/>
              <a:gd name="connsiteY5" fmla="*/ 2166257 h 2307772"/>
              <a:gd name="connsiteX6" fmla="*/ 2667000 w 3254829"/>
              <a:gd name="connsiteY6" fmla="*/ 2133600 h 2307772"/>
              <a:gd name="connsiteX7" fmla="*/ 2623457 w 3254829"/>
              <a:gd name="connsiteY7" fmla="*/ 2068286 h 2307772"/>
              <a:gd name="connsiteX8" fmla="*/ 2612572 w 3254829"/>
              <a:gd name="connsiteY8" fmla="*/ 2024743 h 2307772"/>
              <a:gd name="connsiteX9" fmla="*/ 2667000 w 3254829"/>
              <a:gd name="connsiteY9" fmla="*/ 1981200 h 2307772"/>
              <a:gd name="connsiteX10" fmla="*/ 2710543 w 3254829"/>
              <a:gd name="connsiteY10" fmla="*/ 1970314 h 2307772"/>
              <a:gd name="connsiteX11" fmla="*/ 2743200 w 3254829"/>
              <a:gd name="connsiteY11" fmla="*/ 1959429 h 2307772"/>
              <a:gd name="connsiteX12" fmla="*/ 2819400 w 3254829"/>
              <a:gd name="connsiteY12" fmla="*/ 1894114 h 2307772"/>
              <a:gd name="connsiteX13" fmla="*/ 2841172 w 3254829"/>
              <a:gd name="connsiteY13" fmla="*/ 1872343 h 2307772"/>
              <a:gd name="connsiteX14" fmla="*/ 2873829 w 3254829"/>
              <a:gd name="connsiteY14" fmla="*/ 1861457 h 2307772"/>
              <a:gd name="connsiteX15" fmla="*/ 2939143 w 3254829"/>
              <a:gd name="connsiteY15" fmla="*/ 1785257 h 2307772"/>
              <a:gd name="connsiteX16" fmla="*/ 2960915 w 3254829"/>
              <a:gd name="connsiteY16" fmla="*/ 1763486 h 2307772"/>
              <a:gd name="connsiteX17" fmla="*/ 2982686 w 3254829"/>
              <a:gd name="connsiteY17" fmla="*/ 1698172 h 2307772"/>
              <a:gd name="connsiteX18" fmla="*/ 2993572 w 3254829"/>
              <a:gd name="connsiteY18" fmla="*/ 1600200 h 2307772"/>
              <a:gd name="connsiteX19" fmla="*/ 3048000 w 3254829"/>
              <a:gd name="connsiteY19" fmla="*/ 1502229 h 2307772"/>
              <a:gd name="connsiteX20" fmla="*/ 3102429 w 3254829"/>
              <a:gd name="connsiteY20" fmla="*/ 1447800 h 2307772"/>
              <a:gd name="connsiteX21" fmla="*/ 3135086 w 3254829"/>
              <a:gd name="connsiteY21" fmla="*/ 1404257 h 2307772"/>
              <a:gd name="connsiteX22" fmla="*/ 3189515 w 3254829"/>
              <a:gd name="connsiteY22" fmla="*/ 1349829 h 2307772"/>
              <a:gd name="connsiteX23" fmla="*/ 3211286 w 3254829"/>
              <a:gd name="connsiteY23" fmla="*/ 1284514 h 2307772"/>
              <a:gd name="connsiteX24" fmla="*/ 3233057 w 3254829"/>
              <a:gd name="connsiteY24" fmla="*/ 1251857 h 2307772"/>
              <a:gd name="connsiteX25" fmla="*/ 3254829 w 3254829"/>
              <a:gd name="connsiteY25" fmla="*/ 1175657 h 2307772"/>
              <a:gd name="connsiteX26" fmla="*/ 3243943 w 3254829"/>
              <a:gd name="connsiteY26" fmla="*/ 1001486 h 2307772"/>
              <a:gd name="connsiteX27" fmla="*/ 3233057 w 3254829"/>
              <a:gd name="connsiteY27" fmla="*/ 957943 h 2307772"/>
              <a:gd name="connsiteX28" fmla="*/ 2950029 w 3254829"/>
              <a:gd name="connsiteY28" fmla="*/ 936172 h 2307772"/>
              <a:gd name="connsiteX29" fmla="*/ 2928257 w 3254829"/>
              <a:gd name="connsiteY29" fmla="*/ 903514 h 2307772"/>
              <a:gd name="connsiteX30" fmla="*/ 2895600 w 3254829"/>
              <a:gd name="connsiteY30" fmla="*/ 827314 h 2307772"/>
              <a:gd name="connsiteX31" fmla="*/ 2830286 w 3254829"/>
              <a:gd name="connsiteY31" fmla="*/ 762000 h 2307772"/>
              <a:gd name="connsiteX32" fmla="*/ 2786743 w 3254829"/>
              <a:gd name="connsiteY32" fmla="*/ 729343 h 2307772"/>
              <a:gd name="connsiteX33" fmla="*/ 2754086 w 3254829"/>
              <a:gd name="connsiteY33" fmla="*/ 707572 h 2307772"/>
              <a:gd name="connsiteX34" fmla="*/ 2688772 w 3254829"/>
              <a:gd name="connsiteY34" fmla="*/ 631372 h 2307772"/>
              <a:gd name="connsiteX35" fmla="*/ 2677886 w 3254829"/>
              <a:gd name="connsiteY35" fmla="*/ 283029 h 2307772"/>
              <a:gd name="connsiteX36" fmla="*/ 2656115 w 3254829"/>
              <a:gd name="connsiteY36" fmla="*/ 239486 h 2307772"/>
              <a:gd name="connsiteX37" fmla="*/ 2427515 w 3254829"/>
              <a:gd name="connsiteY37" fmla="*/ 250372 h 2307772"/>
              <a:gd name="connsiteX38" fmla="*/ 2394857 w 3254829"/>
              <a:gd name="connsiteY38" fmla="*/ 261257 h 2307772"/>
              <a:gd name="connsiteX39" fmla="*/ 2405743 w 3254829"/>
              <a:gd name="connsiteY39" fmla="*/ 337457 h 2307772"/>
              <a:gd name="connsiteX40" fmla="*/ 2394857 w 3254829"/>
              <a:gd name="connsiteY40" fmla="*/ 457200 h 2307772"/>
              <a:gd name="connsiteX41" fmla="*/ 2383972 w 3254829"/>
              <a:gd name="connsiteY41" fmla="*/ 544286 h 2307772"/>
              <a:gd name="connsiteX42" fmla="*/ 2394857 w 3254829"/>
              <a:gd name="connsiteY42" fmla="*/ 740229 h 2307772"/>
              <a:gd name="connsiteX43" fmla="*/ 2405743 w 3254829"/>
              <a:gd name="connsiteY43" fmla="*/ 772886 h 2307772"/>
              <a:gd name="connsiteX44" fmla="*/ 2416629 w 3254829"/>
              <a:gd name="connsiteY44" fmla="*/ 827314 h 2307772"/>
              <a:gd name="connsiteX45" fmla="*/ 2449286 w 3254829"/>
              <a:gd name="connsiteY45" fmla="*/ 1012372 h 2307772"/>
              <a:gd name="connsiteX46" fmla="*/ 2460172 w 3254829"/>
              <a:gd name="connsiteY46" fmla="*/ 1045029 h 2307772"/>
              <a:gd name="connsiteX47" fmla="*/ 2503715 w 3254829"/>
              <a:gd name="connsiteY47" fmla="*/ 1110343 h 2307772"/>
              <a:gd name="connsiteX48" fmla="*/ 2492829 w 3254829"/>
              <a:gd name="connsiteY48" fmla="*/ 1197429 h 2307772"/>
              <a:gd name="connsiteX49" fmla="*/ 2460172 w 3254829"/>
              <a:gd name="connsiteY49" fmla="*/ 1208314 h 2307772"/>
              <a:gd name="connsiteX50" fmla="*/ 2362200 w 3254829"/>
              <a:gd name="connsiteY50" fmla="*/ 1197429 h 2307772"/>
              <a:gd name="connsiteX51" fmla="*/ 2296886 w 3254829"/>
              <a:gd name="connsiteY51" fmla="*/ 1153886 h 2307772"/>
              <a:gd name="connsiteX52" fmla="*/ 2275115 w 3254829"/>
              <a:gd name="connsiteY52" fmla="*/ 1132114 h 2307772"/>
              <a:gd name="connsiteX53" fmla="*/ 2242457 w 3254829"/>
              <a:gd name="connsiteY53" fmla="*/ 1121229 h 2307772"/>
              <a:gd name="connsiteX54" fmla="*/ 2188029 w 3254829"/>
              <a:gd name="connsiteY54" fmla="*/ 1066800 h 2307772"/>
              <a:gd name="connsiteX55" fmla="*/ 2177143 w 3254829"/>
              <a:gd name="connsiteY55" fmla="*/ 1023257 h 2307772"/>
              <a:gd name="connsiteX56" fmla="*/ 2155372 w 3254829"/>
              <a:gd name="connsiteY56" fmla="*/ 957943 h 2307772"/>
              <a:gd name="connsiteX57" fmla="*/ 2133600 w 3254829"/>
              <a:gd name="connsiteY57" fmla="*/ 870857 h 2307772"/>
              <a:gd name="connsiteX58" fmla="*/ 2122715 w 3254829"/>
              <a:gd name="connsiteY58" fmla="*/ 772886 h 2307772"/>
              <a:gd name="connsiteX59" fmla="*/ 2111829 w 3254829"/>
              <a:gd name="connsiteY59" fmla="*/ 718457 h 2307772"/>
              <a:gd name="connsiteX60" fmla="*/ 2100943 w 3254829"/>
              <a:gd name="connsiteY60" fmla="*/ 631372 h 2307772"/>
              <a:gd name="connsiteX61" fmla="*/ 2090057 w 3254829"/>
              <a:gd name="connsiteY61" fmla="*/ 587829 h 2307772"/>
              <a:gd name="connsiteX62" fmla="*/ 2079172 w 3254829"/>
              <a:gd name="connsiteY62" fmla="*/ 511629 h 2307772"/>
              <a:gd name="connsiteX63" fmla="*/ 2068286 w 3254829"/>
              <a:gd name="connsiteY63" fmla="*/ 478972 h 2307772"/>
              <a:gd name="connsiteX64" fmla="*/ 2046515 w 3254829"/>
              <a:gd name="connsiteY64" fmla="*/ 391886 h 2307772"/>
              <a:gd name="connsiteX65" fmla="*/ 2024743 w 3254829"/>
              <a:gd name="connsiteY65" fmla="*/ 370114 h 2307772"/>
              <a:gd name="connsiteX66" fmla="*/ 1948543 w 3254829"/>
              <a:gd name="connsiteY66" fmla="*/ 315686 h 2307772"/>
              <a:gd name="connsiteX67" fmla="*/ 1915886 w 3254829"/>
              <a:gd name="connsiteY67" fmla="*/ 304800 h 2307772"/>
              <a:gd name="connsiteX68" fmla="*/ 1850572 w 3254829"/>
              <a:gd name="connsiteY68" fmla="*/ 261257 h 2307772"/>
              <a:gd name="connsiteX69" fmla="*/ 1741715 w 3254829"/>
              <a:gd name="connsiteY69" fmla="*/ 228600 h 2307772"/>
              <a:gd name="connsiteX70" fmla="*/ 1709057 w 3254829"/>
              <a:gd name="connsiteY70" fmla="*/ 217714 h 2307772"/>
              <a:gd name="connsiteX71" fmla="*/ 1654629 w 3254829"/>
              <a:gd name="connsiteY71" fmla="*/ 206829 h 2307772"/>
              <a:gd name="connsiteX72" fmla="*/ 1611086 w 3254829"/>
              <a:gd name="connsiteY72" fmla="*/ 195943 h 2307772"/>
              <a:gd name="connsiteX73" fmla="*/ 1502229 w 3254829"/>
              <a:gd name="connsiteY73" fmla="*/ 141514 h 2307772"/>
              <a:gd name="connsiteX74" fmla="*/ 1415143 w 3254829"/>
              <a:gd name="connsiteY74" fmla="*/ 97972 h 2307772"/>
              <a:gd name="connsiteX75" fmla="*/ 1328057 w 3254829"/>
              <a:gd name="connsiteY75" fmla="*/ 76200 h 2307772"/>
              <a:gd name="connsiteX76" fmla="*/ 1240972 w 3254829"/>
              <a:gd name="connsiteY76" fmla="*/ 32657 h 2307772"/>
              <a:gd name="connsiteX77" fmla="*/ 1197429 w 3254829"/>
              <a:gd name="connsiteY77" fmla="*/ 21772 h 2307772"/>
              <a:gd name="connsiteX78" fmla="*/ 1132115 w 3254829"/>
              <a:gd name="connsiteY78" fmla="*/ 0 h 2307772"/>
              <a:gd name="connsiteX79" fmla="*/ 1034143 w 3254829"/>
              <a:gd name="connsiteY79" fmla="*/ 32657 h 2307772"/>
              <a:gd name="connsiteX80" fmla="*/ 990600 w 3254829"/>
              <a:gd name="connsiteY80" fmla="*/ 76200 h 2307772"/>
              <a:gd name="connsiteX81" fmla="*/ 947057 w 3254829"/>
              <a:gd name="connsiteY81" fmla="*/ 163286 h 2307772"/>
              <a:gd name="connsiteX82" fmla="*/ 925286 w 3254829"/>
              <a:gd name="connsiteY82" fmla="*/ 195943 h 2307772"/>
              <a:gd name="connsiteX83" fmla="*/ 892629 w 3254829"/>
              <a:gd name="connsiteY83" fmla="*/ 217714 h 2307772"/>
              <a:gd name="connsiteX84" fmla="*/ 783772 w 3254829"/>
              <a:gd name="connsiteY84" fmla="*/ 239486 h 2307772"/>
              <a:gd name="connsiteX85" fmla="*/ 544286 w 3254829"/>
              <a:gd name="connsiteY85" fmla="*/ 250372 h 2307772"/>
              <a:gd name="connsiteX86" fmla="*/ 478972 w 3254829"/>
              <a:gd name="connsiteY86" fmla="*/ 272143 h 2307772"/>
              <a:gd name="connsiteX87" fmla="*/ 424543 w 3254829"/>
              <a:gd name="connsiteY87" fmla="*/ 304800 h 2307772"/>
              <a:gd name="connsiteX88" fmla="*/ 370115 w 3254829"/>
              <a:gd name="connsiteY88" fmla="*/ 348343 h 2307772"/>
              <a:gd name="connsiteX89" fmla="*/ 348343 w 3254829"/>
              <a:gd name="connsiteY89" fmla="*/ 370114 h 2307772"/>
              <a:gd name="connsiteX90" fmla="*/ 283029 w 3254829"/>
              <a:gd name="connsiteY90" fmla="*/ 413657 h 2307772"/>
              <a:gd name="connsiteX91" fmla="*/ 228600 w 3254829"/>
              <a:gd name="connsiteY91" fmla="*/ 457200 h 2307772"/>
              <a:gd name="connsiteX92" fmla="*/ 152400 w 3254829"/>
              <a:gd name="connsiteY92" fmla="*/ 500743 h 2307772"/>
              <a:gd name="connsiteX93" fmla="*/ 130629 w 3254829"/>
              <a:gd name="connsiteY93" fmla="*/ 533400 h 2307772"/>
              <a:gd name="connsiteX94" fmla="*/ 76200 w 3254829"/>
              <a:gd name="connsiteY94" fmla="*/ 576943 h 2307772"/>
              <a:gd name="connsiteX95" fmla="*/ 54429 w 3254829"/>
              <a:gd name="connsiteY95" fmla="*/ 609600 h 2307772"/>
              <a:gd name="connsiteX96" fmla="*/ 10886 w 3254829"/>
              <a:gd name="connsiteY96" fmla="*/ 664029 h 2307772"/>
              <a:gd name="connsiteX97" fmla="*/ 0 w 3254829"/>
              <a:gd name="connsiteY97" fmla="*/ 696686 h 2307772"/>
              <a:gd name="connsiteX98" fmla="*/ 10886 w 3254829"/>
              <a:gd name="connsiteY98" fmla="*/ 957943 h 2307772"/>
              <a:gd name="connsiteX99" fmla="*/ 32657 w 3254829"/>
              <a:gd name="connsiteY99" fmla="*/ 1055914 h 2307772"/>
              <a:gd name="connsiteX100" fmla="*/ 97972 w 3254829"/>
              <a:gd name="connsiteY100" fmla="*/ 1153886 h 2307772"/>
              <a:gd name="connsiteX101" fmla="*/ 119743 w 3254829"/>
              <a:gd name="connsiteY101" fmla="*/ 1186543 h 2307772"/>
              <a:gd name="connsiteX102" fmla="*/ 152400 w 3254829"/>
              <a:gd name="connsiteY102" fmla="*/ 1240972 h 2307772"/>
              <a:gd name="connsiteX103" fmla="*/ 185057 w 3254829"/>
              <a:gd name="connsiteY103" fmla="*/ 1251857 h 2307772"/>
              <a:gd name="connsiteX104" fmla="*/ 228600 w 3254829"/>
              <a:gd name="connsiteY104" fmla="*/ 1273629 h 2307772"/>
              <a:gd name="connsiteX105" fmla="*/ 315686 w 3254829"/>
              <a:gd name="connsiteY105" fmla="*/ 1295400 h 2307772"/>
              <a:gd name="connsiteX106" fmla="*/ 391886 w 3254829"/>
              <a:gd name="connsiteY106" fmla="*/ 1328057 h 2307772"/>
              <a:gd name="connsiteX107" fmla="*/ 478972 w 3254829"/>
              <a:gd name="connsiteY107" fmla="*/ 1349829 h 2307772"/>
              <a:gd name="connsiteX108" fmla="*/ 522515 w 3254829"/>
              <a:gd name="connsiteY108" fmla="*/ 1360714 h 2307772"/>
              <a:gd name="connsiteX109" fmla="*/ 631372 w 3254829"/>
              <a:gd name="connsiteY109" fmla="*/ 1393372 h 2307772"/>
              <a:gd name="connsiteX110" fmla="*/ 794657 w 3254829"/>
              <a:gd name="connsiteY110" fmla="*/ 1404257 h 2307772"/>
              <a:gd name="connsiteX111" fmla="*/ 805543 w 3254829"/>
              <a:gd name="connsiteY111" fmla="*/ 1371600 h 2307772"/>
              <a:gd name="connsiteX112" fmla="*/ 772886 w 3254829"/>
              <a:gd name="connsiteY112" fmla="*/ 1349829 h 2307772"/>
              <a:gd name="connsiteX113" fmla="*/ 751115 w 3254829"/>
              <a:gd name="connsiteY113" fmla="*/ 1273629 h 2307772"/>
              <a:gd name="connsiteX114" fmla="*/ 718457 w 3254829"/>
              <a:gd name="connsiteY114" fmla="*/ 1208314 h 2307772"/>
              <a:gd name="connsiteX115" fmla="*/ 707572 w 3254829"/>
              <a:gd name="connsiteY115" fmla="*/ 1175657 h 2307772"/>
              <a:gd name="connsiteX116" fmla="*/ 631372 w 3254829"/>
              <a:gd name="connsiteY116" fmla="*/ 1110343 h 2307772"/>
              <a:gd name="connsiteX117" fmla="*/ 576943 w 3254829"/>
              <a:gd name="connsiteY117" fmla="*/ 1077686 h 2307772"/>
              <a:gd name="connsiteX118" fmla="*/ 533400 w 3254829"/>
              <a:gd name="connsiteY118" fmla="*/ 1012372 h 2307772"/>
              <a:gd name="connsiteX119" fmla="*/ 511629 w 3254829"/>
              <a:gd name="connsiteY119" fmla="*/ 990600 h 2307772"/>
              <a:gd name="connsiteX120" fmla="*/ 489857 w 3254829"/>
              <a:gd name="connsiteY120" fmla="*/ 957943 h 2307772"/>
              <a:gd name="connsiteX121" fmla="*/ 457200 w 3254829"/>
              <a:gd name="connsiteY121" fmla="*/ 936172 h 2307772"/>
              <a:gd name="connsiteX122" fmla="*/ 413657 w 3254829"/>
              <a:gd name="connsiteY122" fmla="*/ 892629 h 2307772"/>
              <a:gd name="connsiteX123" fmla="*/ 391886 w 3254829"/>
              <a:gd name="connsiteY123" fmla="*/ 849086 h 2307772"/>
              <a:gd name="connsiteX124" fmla="*/ 359229 w 3254829"/>
              <a:gd name="connsiteY124" fmla="*/ 827314 h 2307772"/>
              <a:gd name="connsiteX125" fmla="*/ 337457 w 3254829"/>
              <a:gd name="connsiteY125" fmla="*/ 805543 h 2307772"/>
              <a:gd name="connsiteX126" fmla="*/ 326572 w 3254829"/>
              <a:gd name="connsiteY126" fmla="*/ 772886 h 2307772"/>
              <a:gd name="connsiteX127" fmla="*/ 381000 w 3254829"/>
              <a:gd name="connsiteY127" fmla="*/ 685800 h 2307772"/>
              <a:gd name="connsiteX128" fmla="*/ 435429 w 3254829"/>
              <a:gd name="connsiteY128" fmla="*/ 642257 h 2307772"/>
              <a:gd name="connsiteX129" fmla="*/ 544286 w 3254829"/>
              <a:gd name="connsiteY129" fmla="*/ 609600 h 2307772"/>
              <a:gd name="connsiteX130" fmla="*/ 631372 w 3254829"/>
              <a:gd name="connsiteY130" fmla="*/ 587829 h 2307772"/>
              <a:gd name="connsiteX131" fmla="*/ 664029 w 3254829"/>
              <a:gd name="connsiteY131" fmla="*/ 566057 h 2307772"/>
              <a:gd name="connsiteX132" fmla="*/ 685800 w 3254829"/>
              <a:gd name="connsiteY132" fmla="*/ 533400 h 2307772"/>
              <a:gd name="connsiteX133" fmla="*/ 718457 w 3254829"/>
              <a:gd name="connsiteY133" fmla="*/ 522514 h 2307772"/>
              <a:gd name="connsiteX134" fmla="*/ 783772 w 3254829"/>
              <a:gd name="connsiteY134" fmla="*/ 478972 h 2307772"/>
              <a:gd name="connsiteX135" fmla="*/ 805543 w 3254829"/>
              <a:gd name="connsiteY135" fmla="*/ 457200 h 2307772"/>
              <a:gd name="connsiteX136" fmla="*/ 925286 w 3254829"/>
              <a:gd name="connsiteY136" fmla="*/ 478972 h 2307772"/>
              <a:gd name="connsiteX137" fmla="*/ 968829 w 3254829"/>
              <a:gd name="connsiteY137" fmla="*/ 489857 h 2307772"/>
              <a:gd name="connsiteX138" fmla="*/ 990600 w 3254829"/>
              <a:gd name="connsiteY138" fmla="*/ 522514 h 2307772"/>
              <a:gd name="connsiteX139" fmla="*/ 1012372 w 3254829"/>
              <a:gd name="connsiteY139" fmla="*/ 544286 h 2307772"/>
              <a:gd name="connsiteX140" fmla="*/ 1023257 w 3254829"/>
              <a:gd name="connsiteY140" fmla="*/ 576943 h 2307772"/>
              <a:gd name="connsiteX141" fmla="*/ 990600 w 3254829"/>
              <a:gd name="connsiteY141" fmla="*/ 653143 h 2307772"/>
              <a:gd name="connsiteX142" fmla="*/ 957943 w 3254829"/>
              <a:gd name="connsiteY142" fmla="*/ 674914 h 2307772"/>
              <a:gd name="connsiteX143" fmla="*/ 936172 w 3254829"/>
              <a:gd name="connsiteY143" fmla="*/ 707572 h 2307772"/>
              <a:gd name="connsiteX144" fmla="*/ 925286 w 3254829"/>
              <a:gd name="connsiteY144" fmla="*/ 740229 h 2307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3254829" h="2307772">
                <a:moveTo>
                  <a:pt x="2830286" y="2307772"/>
                </a:moveTo>
                <a:cubicBezTo>
                  <a:pt x="2815772" y="2304143"/>
                  <a:pt x="2799191" y="2305185"/>
                  <a:pt x="2786743" y="2296886"/>
                </a:cubicBezTo>
                <a:cubicBezTo>
                  <a:pt x="2775857" y="2289629"/>
                  <a:pt x="2773145" y="2274445"/>
                  <a:pt x="2764972" y="2264229"/>
                </a:cubicBezTo>
                <a:cubicBezTo>
                  <a:pt x="2758561" y="2256215"/>
                  <a:pt x="2749611" y="2250471"/>
                  <a:pt x="2743200" y="2242457"/>
                </a:cubicBezTo>
                <a:cubicBezTo>
                  <a:pt x="2735027" y="2232241"/>
                  <a:pt x="2729943" y="2219733"/>
                  <a:pt x="2721429" y="2209800"/>
                </a:cubicBezTo>
                <a:cubicBezTo>
                  <a:pt x="2708071" y="2194215"/>
                  <a:pt x="2677886" y="2166257"/>
                  <a:pt x="2677886" y="2166257"/>
                </a:cubicBezTo>
                <a:cubicBezTo>
                  <a:pt x="2674257" y="2155371"/>
                  <a:pt x="2672573" y="2143631"/>
                  <a:pt x="2667000" y="2133600"/>
                </a:cubicBezTo>
                <a:cubicBezTo>
                  <a:pt x="2654293" y="2110727"/>
                  <a:pt x="2623457" y="2068286"/>
                  <a:pt x="2623457" y="2068286"/>
                </a:cubicBezTo>
                <a:cubicBezTo>
                  <a:pt x="2619829" y="2053772"/>
                  <a:pt x="2610456" y="2039554"/>
                  <a:pt x="2612572" y="2024743"/>
                </a:cubicBezTo>
                <a:cubicBezTo>
                  <a:pt x="2617296" y="1991675"/>
                  <a:pt x="2642465" y="1988210"/>
                  <a:pt x="2667000" y="1981200"/>
                </a:cubicBezTo>
                <a:cubicBezTo>
                  <a:pt x="2681385" y="1977090"/>
                  <a:pt x="2696158" y="1974424"/>
                  <a:pt x="2710543" y="1970314"/>
                </a:cubicBezTo>
                <a:cubicBezTo>
                  <a:pt x="2721576" y="1967162"/>
                  <a:pt x="2732314" y="1963057"/>
                  <a:pt x="2743200" y="1959429"/>
                </a:cubicBezTo>
                <a:cubicBezTo>
                  <a:pt x="2792937" y="1926270"/>
                  <a:pt x="2766603" y="1946910"/>
                  <a:pt x="2819400" y="1894114"/>
                </a:cubicBezTo>
                <a:cubicBezTo>
                  <a:pt x="2826657" y="1886857"/>
                  <a:pt x="2831436" y="1875589"/>
                  <a:pt x="2841172" y="1872343"/>
                </a:cubicBezTo>
                <a:lnTo>
                  <a:pt x="2873829" y="1861457"/>
                </a:lnTo>
                <a:cubicBezTo>
                  <a:pt x="2906985" y="1811722"/>
                  <a:pt x="2886351" y="1838049"/>
                  <a:pt x="2939143" y="1785257"/>
                </a:cubicBezTo>
                <a:lnTo>
                  <a:pt x="2960915" y="1763486"/>
                </a:lnTo>
                <a:cubicBezTo>
                  <a:pt x="2968172" y="1741715"/>
                  <a:pt x="2980152" y="1720981"/>
                  <a:pt x="2982686" y="1698172"/>
                </a:cubicBezTo>
                <a:cubicBezTo>
                  <a:pt x="2986315" y="1665515"/>
                  <a:pt x="2988170" y="1632611"/>
                  <a:pt x="2993572" y="1600200"/>
                </a:cubicBezTo>
                <a:cubicBezTo>
                  <a:pt x="2999048" y="1567346"/>
                  <a:pt x="3029295" y="1520934"/>
                  <a:pt x="3048000" y="1502229"/>
                </a:cubicBezTo>
                <a:cubicBezTo>
                  <a:pt x="3066143" y="1484086"/>
                  <a:pt x="3087034" y="1468327"/>
                  <a:pt x="3102429" y="1447800"/>
                </a:cubicBezTo>
                <a:cubicBezTo>
                  <a:pt x="3113315" y="1433286"/>
                  <a:pt x="3123032" y="1417817"/>
                  <a:pt x="3135086" y="1404257"/>
                </a:cubicBezTo>
                <a:cubicBezTo>
                  <a:pt x="3152132" y="1385080"/>
                  <a:pt x="3189515" y="1349829"/>
                  <a:pt x="3189515" y="1349829"/>
                </a:cubicBezTo>
                <a:cubicBezTo>
                  <a:pt x="3196772" y="1328057"/>
                  <a:pt x="3198556" y="1303609"/>
                  <a:pt x="3211286" y="1284514"/>
                </a:cubicBezTo>
                <a:cubicBezTo>
                  <a:pt x="3218543" y="1273628"/>
                  <a:pt x="3227206" y="1263559"/>
                  <a:pt x="3233057" y="1251857"/>
                </a:cubicBezTo>
                <a:cubicBezTo>
                  <a:pt x="3240866" y="1236239"/>
                  <a:pt x="3251341" y="1189610"/>
                  <a:pt x="3254829" y="1175657"/>
                </a:cubicBezTo>
                <a:cubicBezTo>
                  <a:pt x="3251200" y="1117600"/>
                  <a:pt x="3249731" y="1059368"/>
                  <a:pt x="3243943" y="1001486"/>
                </a:cubicBezTo>
                <a:cubicBezTo>
                  <a:pt x="3242454" y="986599"/>
                  <a:pt x="3247662" y="961188"/>
                  <a:pt x="3233057" y="957943"/>
                </a:cubicBezTo>
                <a:cubicBezTo>
                  <a:pt x="3140689" y="937417"/>
                  <a:pt x="3044372" y="943429"/>
                  <a:pt x="2950029" y="936172"/>
                </a:cubicBezTo>
                <a:cubicBezTo>
                  <a:pt x="2942772" y="925286"/>
                  <a:pt x="2933411" y="915539"/>
                  <a:pt x="2928257" y="903514"/>
                </a:cubicBezTo>
                <a:cubicBezTo>
                  <a:pt x="2905478" y="850362"/>
                  <a:pt x="2933297" y="869724"/>
                  <a:pt x="2895600" y="827314"/>
                </a:cubicBezTo>
                <a:cubicBezTo>
                  <a:pt x="2875145" y="804302"/>
                  <a:pt x="2854918" y="780473"/>
                  <a:pt x="2830286" y="762000"/>
                </a:cubicBezTo>
                <a:cubicBezTo>
                  <a:pt x="2815772" y="751114"/>
                  <a:pt x="2801507" y="739888"/>
                  <a:pt x="2786743" y="729343"/>
                </a:cubicBezTo>
                <a:cubicBezTo>
                  <a:pt x="2776097" y="721739"/>
                  <a:pt x="2764019" y="716086"/>
                  <a:pt x="2754086" y="707572"/>
                </a:cubicBezTo>
                <a:cubicBezTo>
                  <a:pt x="2713024" y="672376"/>
                  <a:pt x="2714451" y="669892"/>
                  <a:pt x="2688772" y="631372"/>
                </a:cubicBezTo>
                <a:cubicBezTo>
                  <a:pt x="2685143" y="515258"/>
                  <a:pt x="2687533" y="398799"/>
                  <a:pt x="2677886" y="283029"/>
                </a:cubicBezTo>
                <a:cubicBezTo>
                  <a:pt x="2676538" y="266858"/>
                  <a:pt x="2672206" y="241585"/>
                  <a:pt x="2656115" y="239486"/>
                </a:cubicBezTo>
                <a:cubicBezTo>
                  <a:pt x="2580469" y="229619"/>
                  <a:pt x="2503715" y="246743"/>
                  <a:pt x="2427515" y="250372"/>
                </a:cubicBezTo>
                <a:cubicBezTo>
                  <a:pt x="2416629" y="254000"/>
                  <a:pt x="2402971" y="253143"/>
                  <a:pt x="2394857" y="261257"/>
                </a:cubicBezTo>
                <a:cubicBezTo>
                  <a:pt x="2368162" y="287951"/>
                  <a:pt x="2393942" y="313855"/>
                  <a:pt x="2405743" y="337457"/>
                </a:cubicBezTo>
                <a:cubicBezTo>
                  <a:pt x="2402114" y="377371"/>
                  <a:pt x="2399053" y="417341"/>
                  <a:pt x="2394857" y="457200"/>
                </a:cubicBezTo>
                <a:cubicBezTo>
                  <a:pt x="2391795" y="486294"/>
                  <a:pt x="2383972" y="515031"/>
                  <a:pt x="2383972" y="544286"/>
                </a:cubicBezTo>
                <a:cubicBezTo>
                  <a:pt x="2383972" y="609701"/>
                  <a:pt x="2388655" y="675109"/>
                  <a:pt x="2394857" y="740229"/>
                </a:cubicBezTo>
                <a:cubicBezTo>
                  <a:pt x="2395945" y="751652"/>
                  <a:pt x="2402960" y="761754"/>
                  <a:pt x="2405743" y="772886"/>
                </a:cubicBezTo>
                <a:cubicBezTo>
                  <a:pt x="2410231" y="790836"/>
                  <a:pt x="2414012" y="808998"/>
                  <a:pt x="2416629" y="827314"/>
                </a:cubicBezTo>
                <a:cubicBezTo>
                  <a:pt x="2429748" y="919148"/>
                  <a:pt x="2420521" y="926080"/>
                  <a:pt x="2449286" y="1012372"/>
                </a:cubicBezTo>
                <a:cubicBezTo>
                  <a:pt x="2452915" y="1023258"/>
                  <a:pt x="2454599" y="1034998"/>
                  <a:pt x="2460172" y="1045029"/>
                </a:cubicBezTo>
                <a:cubicBezTo>
                  <a:pt x="2472879" y="1067902"/>
                  <a:pt x="2503715" y="1110343"/>
                  <a:pt x="2503715" y="1110343"/>
                </a:cubicBezTo>
                <a:cubicBezTo>
                  <a:pt x="2500086" y="1139372"/>
                  <a:pt x="2504710" y="1170696"/>
                  <a:pt x="2492829" y="1197429"/>
                </a:cubicBezTo>
                <a:cubicBezTo>
                  <a:pt x="2488169" y="1207914"/>
                  <a:pt x="2471646" y="1208314"/>
                  <a:pt x="2460172" y="1208314"/>
                </a:cubicBezTo>
                <a:cubicBezTo>
                  <a:pt x="2427314" y="1208314"/>
                  <a:pt x="2394857" y="1201057"/>
                  <a:pt x="2362200" y="1197429"/>
                </a:cubicBezTo>
                <a:cubicBezTo>
                  <a:pt x="2340429" y="1182915"/>
                  <a:pt x="2315388" y="1172389"/>
                  <a:pt x="2296886" y="1153886"/>
                </a:cubicBezTo>
                <a:cubicBezTo>
                  <a:pt x="2289629" y="1146629"/>
                  <a:pt x="2283916" y="1137394"/>
                  <a:pt x="2275115" y="1132114"/>
                </a:cubicBezTo>
                <a:cubicBezTo>
                  <a:pt x="2265275" y="1126210"/>
                  <a:pt x="2253343" y="1124857"/>
                  <a:pt x="2242457" y="1121229"/>
                </a:cubicBezTo>
                <a:cubicBezTo>
                  <a:pt x="2224314" y="1103086"/>
                  <a:pt x="2194252" y="1091692"/>
                  <a:pt x="2188029" y="1066800"/>
                </a:cubicBezTo>
                <a:cubicBezTo>
                  <a:pt x="2184400" y="1052286"/>
                  <a:pt x="2181442" y="1037587"/>
                  <a:pt x="2177143" y="1023257"/>
                </a:cubicBezTo>
                <a:cubicBezTo>
                  <a:pt x="2170549" y="1001276"/>
                  <a:pt x="2160938" y="980207"/>
                  <a:pt x="2155372" y="957943"/>
                </a:cubicBezTo>
                <a:lnTo>
                  <a:pt x="2133600" y="870857"/>
                </a:lnTo>
                <a:cubicBezTo>
                  <a:pt x="2129972" y="838200"/>
                  <a:pt x="2127362" y="805414"/>
                  <a:pt x="2122715" y="772886"/>
                </a:cubicBezTo>
                <a:cubicBezTo>
                  <a:pt x="2120098" y="754570"/>
                  <a:pt x="2114642" y="736744"/>
                  <a:pt x="2111829" y="718457"/>
                </a:cubicBezTo>
                <a:cubicBezTo>
                  <a:pt x="2107381" y="689543"/>
                  <a:pt x="2105753" y="660228"/>
                  <a:pt x="2100943" y="631372"/>
                </a:cubicBezTo>
                <a:cubicBezTo>
                  <a:pt x="2098483" y="616615"/>
                  <a:pt x="2092733" y="602549"/>
                  <a:pt x="2090057" y="587829"/>
                </a:cubicBezTo>
                <a:cubicBezTo>
                  <a:pt x="2085467" y="562585"/>
                  <a:pt x="2084204" y="536789"/>
                  <a:pt x="2079172" y="511629"/>
                </a:cubicBezTo>
                <a:cubicBezTo>
                  <a:pt x="2076922" y="500377"/>
                  <a:pt x="2071069" y="490104"/>
                  <a:pt x="2068286" y="478972"/>
                </a:cubicBezTo>
                <a:cubicBezTo>
                  <a:pt x="2064943" y="465599"/>
                  <a:pt x="2057177" y="409657"/>
                  <a:pt x="2046515" y="391886"/>
                </a:cubicBezTo>
                <a:cubicBezTo>
                  <a:pt x="2041235" y="383085"/>
                  <a:pt x="2032628" y="376684"/>
                  <a:pt x="2024743" y="370114"/>
                </a:cubicBezTo>
                <a:cubicBezTo>
                  <a:pt x="2017346" y="363950"/>
                  <a:pt x="1962684" y="322756"/>
                  <a:pt x="1948543" y="315686"/>
                </a:cubicBezTo>
                <a:cubicBezTo>
                  <a:pt x="1938280" y="310554"/>
                  <a:pt x="1925917" y="310373"/>
                  <a:pt x="1915886" y="304800"/>
                </a:cubicBezTo>
                <a:cubicBezTo>
                  <a:pt x="1893013" y="292093"/>
                  <a:pt x="1875395" y="269531"/>
                  <a:pt x="1850572" y="261257"/>
                </a:cubicBezTo>
                <a:cubicBezTo>
                  <a:pt x="1695336" y="209513"/>
                  <a:pt x="1856888" y="261508"/>
                  <a:pt x="1741715" y="228600"/>
                </a:cubicBezTo>
                <a:cubicBezTo>
                  <a:pt x="1730682" y="225448"/>
                  <a:pt x="1720189" y="220497"/>
                  <a:pt x="1709057" y="217714"/>
                </a:cubicBezTo>
                <a:cubicBezTo>
                  <a:pt x="1691107" y="213227"/>
                  <a:pt x="1672690" y="210843"/>
                  <a:pt x="1654629" y="206829"/>
                </a:cubicBezTo>
                <a:cubicBezTo>
                  <a:pt x="1640024" y="203584"/>
                  <a:pt x="1625600" y="199572"/>
                  <a:pt x="1611086" y="195943"/>
                </a:cubicBezTo>
                <a:cubicBezTo>
                  <a:pt x="1533324" y="144101"/>
                  <a:pt x="1571157" y="158746"/>
                  <a:pt x="1502229" y="141514"/>
                </a:cubicBezTo>
                <a:cubicBezTo>
                  <a:pt x="1464774" y="116545"/>
                  <a:pt x="1464601" y="113190"/>
                  <a:pt x="1415143" y="97972"/>
                </a:cubicBezTo>
                <a:cubicBezTo>
                  <a:pt x="1386544" y="89172"/>
                  <a:pt x="1354820" y="89582"/>
                  <a:pt x="1328057" y="76200"/>
                </a:cubicBezTo>
                <a:cubicBezTo>
                  <a:pt x="1299029" y="61686"/>
                  <a:pt x="1272458" y="40528"/>
                  <a:pt x="1240972" y="32657"/>
                </a:cubicBezTo>
                <a:cubicBezTo>
                  <a:pt x="1226458" y="29029"/>
                  <a:pt x="1211759" y="26071"/>
                  <a:pt x="1197429" y="21772"/>
                </a:cubicBezTo>
                <a:cubicBezTo>
                  <a:pt x="1175448" y="15178"/>
                  <a:pt x="1132115" y="0"/>
                  <a:pt x="1132115" y="0"/>
                </a:cubicBezTo>
                <a:cubicBezTo>
                  <a:pt x="1077642" y="9079"/>
                  <a:pt x="1071089" y="989"/>
                  <a:pt x="1034143" y="32657"/>
                </a:cubicBezTo>
                <a:cubicBezTo>
                  <a:pt x="1018558" y="46015"/>
                  <a:pt x="990600" y="76200"/>
                  <a:pt x="990600" y="76200"/>
                </a:cubicBezTo>
                <a:cubicBezTo>
                  <a:pt x="953445" y="187665"/>
                  <a:pt x="990485" y="109001"/>
                  <a:pt x="947057" y="163286"/>
                </a:cubicBezTo>
                <a:cubicBezTo>
                  <a:pt x="938884" y="173502"/>
                  <a:pt x="934537" y="186692"/>
                  <a:pt x="925286" y="195943"/>
                </a:cubicBezTo>
                <a:cubicBezTo>
                  <a:pt x="916035" y="205194"/>
                  <a:pt x="904331" y="211863"/>
                  <a:pt x="892629" y="217714"/>
                </a:cubicBezTo>
                <a:cubicBezTo>
                  <a:pt x="864382" y="231838"/>
                  <a:pt x="807042" y="237881"/>
                  <a:pt x="783772" y="239486"/>
                </a:cubicBezTo>
                <a:cubicBezTo>
                  <a:pt x="704050" y="244984"/>
                  <a:pt x="624115" y="246743"/>
                  <a:pt x="544286" y="250372"/>
                </a:cubicBezTo>
                <a:cubicBezTo>
                  <a:pt x="522515" y="257629"/>
                  <a:pt x="495200" y="255916"/>
                  <a:pt x="478972" y="272143"/>
                </a:cubicBezTo>
                <a:cubicBezTo>
                  <a:pt x="449086" y="302028"/>
                  <a:pt x="466936" y="290668"/>
                  <a:pt x="424543" y="304800"/>
                </a:cubicBezTo>
                <a:cubicBezTo>
                  <a:pt x="371985" y="357360"/>
                  <a:pt x="438764" y="293425"/>
                  <a:pt x="370115" y="348343"/>
                </a:cubicBezTo>
                <a:cubicBezTo>
                  <a:pt x="362101" y="354754"/>
                  <a:pt x="356554" y="363956"/>
                  <a:pt x="348343" y="370114"/>
                </a:cubicBezTo>
                <a:cubicBezTo>
                  <a:pt x="327410" y="385813"/>
                  <a:pt x="301531" y="395155"/>
                  <a:pt x="283029" y="413657"/>
                </a:cubicBezTo>
                <a:cubicBezTo>
                  <a:pt x="259187" y="437499"/>
                  <a:pt x="260643" y="438890"/>
                  <a:pt x="228600" y="457200"/>
                </a:cubicBezTo>
                <a:cubicBezTo>
                  <a:pt x="131922" y="512445"/>
                  <a:pt x="231963" y="447702"/>
                  <a:pt x="152400" y="500743"/>
                </a:cubicBezTo>
                <a:cubicBezTo>
                  <a:pt x="145143" y="511629"/>
                  <a:pt x="138802" y="523184"/>
                  <a:pt x="130629" y="533400"/>
                </a:cubicBezTo>
                <a:cubicBezTo>
                  <a:pt x="112902" y="555559"/>
                  <a:pt x="100449" y="560777"/>
                  <a:pt x="76200" y="576943"/>
                </a:cubicBezTo>
                <a:cubicBezTo>
                  <a:pt x="68943" y="587829"/>
                  <a:pt x="62602" y="599384"/>
                  <a:pt x="54429" y="609600"/>
                </a:cubicBezTo>
                <a:cubicBezTo>
                  <a:pt x="27428" y="643352"/>
                  <a:pt x="33224" y="619354"/>
                  <a:pt x="10886" y="664029"/>
                </a:cubicBezTo>
                <a:cubicBezTo>
                  <a:pt x="5754" y="674292"/>
                  <a:pt x="3629" y="685800"/>
                  <a:pt x="0" y="696686"/>
                </a:cubicBezTo>
                <a:cubicBezTo>
                  <a:pt x="3629" y="783772"/>
                  <a:pt x="4889" y="870988"/>
                  <a:pt x="10886" y="957943"/>
                </a:cubicBezTo>
                <a:cubicBezTo>
                  <a:pt x="11161" y="961925"/>
                  <a:pt x="28237" y="1047075"/>
                  <a:pt x="32657" y="1055914"/>
                </a:cubicBezTo>
                <a:cubicBezTo>
                  <a:pt x="32664" y="1055929"/>
                  <a:pt x="87082" y="1137551"/>
                  <a:pt x="97972" y="1153886"/>
                </a:cubicBezTo>
                <a:cubicBezTo>
                  <a:pt x="105229" y="1164772"/>
                  <a:pt x="115606" y="1174132"/>
                  <a:pt x="119743" y="1186543"/>
                </a:cubicBezTo>
                <a:cubicBezTo>
                  <a:pt x="128305" y="1212229"/>
                  <a:pt x="127497" y="1226030"/>
                  <a:pt x="152400" y="1240972"/>
                </a:cubicBezTo>
                <a:cubicBezTo>
                  <a:pt x="162239" y="1246876"/>
                  <a:pt x="174510" y="1247337"/>
                  <a:pt x="185057" y="1251857"/>
                </a:cubicBezTo>
                <a:cubicBezTo>
                  <a:pt x="199973" y="1258249"/>
                  <a:pt x="213205" y="1268497"/>
                  <a:pt x="228600" y="1273629"/>
                </a:cubicBezTo>
                <a:cubicBezTo>
                  <a:pt x="256987" y="1283091"/>
                  <a:pt x="288923" y="1282018"/>
                  <a:pt x="315686" y="1295400"/>
                </a:cubicBezTo>
                <a:cubicBezTo>
                  <a:pt x="351377" y="1313246"/>
                  <a:pt x="356643" y="1318445"/>
                  <a:pt x="391886" y="1328057"/>
                </a:cubicBezTo>
                <a:cubicBezTo>
                  <a:pt x="420754" y="1335930"/>
                  <a:pt x="449943" y="1342572"/>
                  <a:pt x="478972" y="1349829"/>
                </a:cubicBezTo>
                <a:cubicBezTo>
                  <a:pt x="493486" y="1353458"/>
                  <a:pt x="508322" y="1355983"/>
                  <a:pt x="522515" y="1360714"/>
                </a:cubicBezTo>
                <a:cubicBezTo>
                  <a:pt x="602022" y="1387217"/>
                  <a:pt x="565565" y="1376920"/>
                  <a:pt x="631372" y="1393372"/>
                </a:cubicBezTo>
                <a:cubicBezTo>
                  <a:pt x="690479" y="1432776"/>
                  <a:pt x="684072" y="1438283"/>
                  <a:pt x="794657" y="1404257"/>
                </a:cubicBezTo>
                <a:cubicBezTo>
                  <a:pt x="805624" y="1400882"/>
                  <a:pt x="801914" y="1382486"/>
                  <a:pt x="805543" y="1371600"/>
                </a:cubicBezTo>
                <a:cubicBezTo>
                  <a:pt x="794657" y="1364343"/>
                  <a:pt x="781059" y="1360045"/>
                  <a:pt x="772886" y="1349829"/>
                </a:cubicBezTo>
                <a:cubicBezTo>
                  <a:pt x="767084" y="1342577"/>
                  <a:pt x="751985" y="1276675"/>
                  <a:pt x="751115" y="1273629"/>
                </a:cubicBezTo>
                <a:cubicBezTo>
                  <a:pt x="739849" y="1234195"/>
                  <a:pt x="742310" y="1244094"/>
                  <a:pt x="718457" y="1208314"/>
                </a:cubicBezTo>
                <a:cubicBezTo>
                  <a:pt x="714829" y="1197428"/>
                  <a:pt x="714241" y="1184994"/>
                  <a:pt x="707572" y="1175657"/>
                </a:cubicBezTo>
                <a:cubicBezTo>
                  <a:pt x="672635" y="1126745"/>
                  <a:pt x="669727" y="1141026"/>
                  <a:pt x="631372" y="1110343"/>
                </a:cubicBezTo>
                <a:cubicBezTo>
                  <a:pt x="588678" y="1076189"/>
                  <a:pt x="633656" y="1096591"/>
                  <a:pt x="576943" y="1077686"/>
                </a:cubicBezTo>
                <a:cubicBezTo>
                  <a:pt x="562429" y="1055915"/>
                  <a:pt x="551902" y="1030875"/>
                  <a:pt x="533400" y="1012372"/>
                </a:cubicBezTo>
                <a:cubicBezTo>
                  <a:pt x="526143" y="1005115"/>
                  <a:pt x="518040" y="998614"/>
                  <a:pt x="511629" y="990600"/>
                </a:cubicBezTo>
                <a:cubicBezTo>
                  <a:pt x="503456" y="980384"/>
                  <a:pt x="499108" y="967194"/>
                  <a:pt x="489857" y="957943"/>
                </a:cubicBezTo>
                <a:cubicBezTo>
                  <a:pt x="480606" y="948692"/>
                  <a:pt x="467133" y="944686"/>
                  <a:pt x="457200" y="936172"/>
                </a:cubicBezTo>
                <a:cubicBezTo>
                  <a:pt x="441615" y="922814"/>
                  <a:pt x="413657" y="892629"/>
                  <a:pt x="413657" y="892629"/>
                </a:cubicBezTo>
                <a:cubicBezTo>
                  <a:pt x="406400" y="878115"/>
                  <a:pt x="402274" y="861552"/>
                  <a:pt x="391886" y="849086"/>
                </a:cubicBezTo>
                <a:cubicBezTo>
                  <a:pt x="383511" y="839035"/>
                  <a:pt x="369445" y="835487"/>
                  <a:pt x="359229" y="827314"/>
                </a:cubicBezTo>
                <a:cubicBezTo>
                  <a:pt x="351215" y="820903"/>
                  <a:pt x="344714" y="812800"/>
                  <a:pt x="337457" y="805543"/>
                </a:cubicBezTo>
                <a:cubicBezTo>
                  <a:pt x="333829" y="794657"/>
                  <a:pt x="326572" y="784360"/>
                  <a:pt x="326572" y="772886"/>
                </a:cubicBezTo>
                <a:cubicBezTo>
                  <a:pt x="326572" y="725293"/>
                  <a:pt x="348642" y="718157"/>
                  <a:pt x="381000" y="685800"/>
                </a:cubicBezTo>
                <a:cubicBezTo>
                  <a:pt x="399093" y="667707"/>
                  <a:pt x="410715" y="653241"/>
                  <a:pt x="435429" y="642257"/>
                </a:cubicBezTo>
                <a:cubicBezTo>
                  <a:pt x="481989" y="621563"/>
                  <a:pt x="499958" y="622265"/>
                  <a:pt x="544286" y="609600"/>
                </a:cubicBezTo>
                <a:cubicBezTo>
                  <a:pt x="622384" y="587286"/>
                  <a:pt x="520722" y="609957"/>
                  <a:pt x="631372" y="587829"/>
                </a:cubicBezTo>
                <a:cubicBezTo>
                  <a:pt x="642258" y="580572"/>
                  <a:pt x="654778" y="575308"/>
                  <a:pt x="664029" y="566057"/>
                </a:cubicBezTo>
                <a:cubicBezTo>
                  <a:pt x="673280" y="556806"/>
                  <a:pt x="675584" y="541573"/>
                  <a:pt x="685800" y="533400"/>
                </a:cubicBezTo>
                <a:cubicBezTo>
                  <a:pt x="694760" y="526232"/>
                  <a:pt x="707571" y="526143"/>
                  <a:pt x="718457" y="522514"/>
                </a:cubicBezTo>
                <a:cubicBezTo>
                  <a:pt x="768380" y="472593"/>
                  <a:pt x="704681" y="531700"/>
                  <a:pt x="783772" y="478972"/>
                </a:cubicBezTo>
                <a:cubicBezTo>
                  <a:pt x="792311" y="473279"/>
                  <a:pt x="798286" y="464457"/>
                  <a:pt x="805543" y="457200"/>
                </a:cubicBezTo>
                <a:cubicBezTo>
                  <a:pt x="852817" y="465079"/>
                  <a:pt x="879636" y="468828"/>
                  <a:pt x="925286" y="478972"/>
                </a:cubicBezTo>
                <a:cubicBezTo>
                  <a:pt x="939891" y="482217"/>
                  <a:pt x="954315" y="486229"/>
                  <a:pt x="968829" y="489857"/>
                </a:cubicBezTo>
                <a:cubicBezTo>
                  <a:pt x="976086" y="500743"/>
                  <a:pt x="982427" y="512298"/>
                  <a:pt x="990600" y="522514"/>
                </a:cubicBezTo>
                <a:cubicBezTo>
                  <a:pt x="997011" y="530528"/>
                  <a:pt x="1007092" y="535485"/>
                  <a:pt x="1012372" y="544286"/>
                </a:cubicBezTo>
                <a:cubicBezTo>
                  <a:pt x="1018275" y="554125"/>
                  <a:pt x="1019629" y="566057"/>
                  <a:pt x="1023257" y="576943"/>
                </a:cubicBezTo>
                <a:cubicBezTo>
                  <a:pt x="1015694" y="599633"/>
                  <a:pt x="1005548" y="635205"/>
                  <a:pt x="990600" y="653143"/>
                </a:cubicBezTo>
                <a:cubicBezTo>
                  <a:pt x="982224" y="663193"/>
                  <a:pt x="968829" y="667657"/>
                  <a:pt x="957943" y="674914"/>
                </a:cubicBezTo>
                <a:cubicBezTo>
                  <a:pt x="950686" y="685800"/>
                  <a:pt x="942023" y="695870"/>
                  <a:pt x="936172" y="707572"/>
                </a:cubicBezTo>
                <a:cubicBezTo>
                  <a:pt x="931040" y="717835"/>
                  <a:pt x="925286" y="740229"/>
                  <a:pt x="925286" y="740229"/>
                </a:cubicBezTo>
              </a:path>
            </a:pathLst>
          </a:cu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87900" y="5373688"/>
            <a:ext cx="3097213" cy="7921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ЛИСИЦА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16" descr="http://img-fotki.yandex.ru/get/3503/mistina.23/0_28489_6c98ee96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0"/>
            <a:ext cx="8229600" cy="69215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/>
              <a:t>Подбери к этому слову однокоренные слова.</a:t>
            </a:r>
            <a:endParaRPr lang="ru-RU" sz="2400" b="1" dirty="0"/>
          </a:p>
        </p:txBody>
      </p:sp>
      <p:pic>
        <p:nvPicPr>
          <p:cNvPr id="8" name="Picture 16" descr="Clipart Sitting Handsome Fox Royalty Free Vector Illustration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3953"/>
          <a:stretch>
            <a:fillRect/>
          </a:stretch>
        </p:blipFill>
        <p:spPr bwMode="auto">
          <a:xfrm>
            <a:off x="539750" y="4797425"/>
            <a:ext cx="136842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Вертикальный свиток 9"/>
          <p:cNvSpPr/>
          <p:nvPr/>
        </p:nvSpPr>
        <p:spPr>
          <a:xfrm>
            <a:off x="2771775" y="1341438"/>
            <a:ext cx="4392613" cy="4608512"/>
          </a:xfrm>
          <a:prstGeom prst="vertic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563938" y="1341438"/>
            <a:ext cx="3095625" cy="5032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ЛИСИЦА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19475" y="1989138"/>
            <a:ext cx="3097213" cy="5032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ЛИС</a:t>
            </a:r>
            <a:r>
              <a:rPr lang="ru-RU" sz="4400" b="1" dirty="0">
                <a:solidFill>
                  <a:schemeClr val="tx1"/>
                </a:solidFill>
              </a:rPr>
              <a:t>ИЙ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19475" y="2492375"/>
            <a:ext cx="309721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ЛИС</a:t>
            </a:r>
            <a:r>
              <a:rPr lang="ru-RU" sz="4400" b="1" dirty="0">
                <a:solidFill>
                  <a:schemeClr val="tx1"/>
                </a:solidFill>
              </a:rPr>
              <a:t>ЬЯ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19475" y="3068638"/>
            <a:ext cx="309721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ЛИС</a:t>
            </a:r>
            <a:r>
              <a:rPr lang="ru-RU" sz="4400" b="1" dirty="0">
                <a:solidFill>
                  <a:schemeClr val="tx1"/>
                </a:solidFill>
              </a:rPr>
              <a:t>А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48038" y="3573463"/>
            <a:ext cx="3095625" cy="5032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ЛИС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419475" y="4076700"/>
            <a:ext cx="3097213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ЛИС</a:t>
            </a:r>
            <a:r>
              <a:rPr lang="ru-RU" sz="4400" b="1" dirty="0">
                <a:solidFill>
                  <a:schemeClr val="tx1"/>
                </a:solidFill>
              </a:rPr>
              <a:t>ЯТА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48038" y="4581525"/>
            <a:ext cx="3095625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ЛИС</a:t>
            </a:r>
            <a:r>
              <a:rPr lang="ru-RU" sz="4400" b="1" dirty="0">
                <a:solidFill>
                  <a:schemeClr val="tx1"/>
                </a:solidFill>
              </a:rPr>
              <a:t>ОНЬКА</a:t>
            </a:r>
            <a:endParaRPr lang="ru-RU" sz="4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419475" y="5157788"/>
            <a:ext cx="3097213" cy="5032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FF0000"/>
                </a:solidFill>
              </a:rPr>
              <a:t>ЛИС</a:t>
            </a:r>
            <a:r>
              <a:rPr lang="ru-RU" sz="4400" b="1" dirty="0">
                <a:solidFill>
                  <a:schemeClr val="tx1"/>
                </a:solidFill>
              </a:rPr>
              <a:t>ИЧКА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49165" name="Picture 12" descr="http://img-fotki.yandex.ru/get/6445/130884706.5b/0_98fab_a7034704_X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5825" y="4797425"/>
            <a:ext cx="1657350" cy="191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8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04813"/>
            <a:ext cx="8256587" cy="620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975" y="1628775"/>
            <a:ext cx="4521200" cy="1143000"/>
          </a:xfrm>
        </p:spPr>
        <p:txBody>
          <a:bodyPr/>
          <a:lstStyle/>
          <a:p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513" y="2565400"/>
            <a:ext cx="4968875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lang="ru-RU" sz="4400" dirty="0">
              <a:solidFill>
                <a:srgbClr val="FFC0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50181" name="Picture 1" descr="D:\клипарты\сказки\241856-1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27313" y="3860800"/>
            <a:ext cx="3744912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6" descr="http://img-fotki.yandex.ru/get/3602/mistina.23/0_28491_4fba0258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394075" cy="6334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16387" name="Picture 10" descr="http://img-fotki.yandex.ru/get/6445/130884706.5b/0_98fa1_7a592caf_X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833813"/>
            <a:ext cx="201612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14" descr="http://img-fotki.yandex.ru/get/5629/130884706.5b/0_98fa4_e638d88a_X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3141663"/>
            <a:ext cx="2303463" cy="331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611188" y="1628775"/>
            <a:ext cx="3671887" cy="1611313"/>
          </a:xfrm>
          <a:prstGeom prst="cloudCallout">
            <a:avLst>
              <a:gd name="adj1" fmla="val -19032"/>
              <a:gd name="adj2" fmla="val 8794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В каком месяце бывает 28 дней?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659563" y="1341438"/>
            <a:ext cx="2305050" cy="1223962"/>
          </a:xfrm>
          <a:prstGeom prst="cloudCallout">
            <a:avLst>
              <a:gd name="adj1" fmla="val -12286"/>
              <a:gd name="adj2" fmla="val 94806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В любом.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6" descr="http://img-fotki.yandex.ru/get/3602/mistina.23/0_28491_4fba0258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394075" cy="6334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17411" name="Picture 10" descr="http://img-fotki.yandex.ru/get/6445/130884706.5b/0_98fa1_7a592caf_X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833813"/>
            <a:ext cx="201612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14" descr="http://img-fotki.yandex.ru/get/5629/130884706.5b/0_98fa4_e638d88a_X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3141663"/>
            <a:ext cx="2303463" cy="331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0" y="1052513"/>
            <a:ext cx="3708400" cy="2043112"/>
          </a:xfrm>
          <a:prstGeom prst="cloudCallout">
            <a:avLst>
              <a:gd name="adj1" fmla="val -19032"/>
              <a:gd name="adj2" fmla="val 8794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Сколько горошин может войти в один стакан?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4859338" y="1341438"/>
            <a:ext cx="4105275" cy="1582737"/>
          </a:xfrm>
          <a:prstGeom prst="cloudCallout">
            <a:avLst>
              <a:gd name="adj1" fmla="val 16441"/>
              <a:gd name="adj2" fmla="val 73828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Ни одной, горошины нужно положить.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6" descr="http://img-fotki.yandex.ru/get/3602/mistina.23/0_28491_4fba0258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394075" cy="6334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18435" name="Picture 10" descr="http://img-fotki.yandex.ru/get/6445/130884706.5b/0_98fa1_7a592caf_X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833813"/>
            <a:ext cx="201612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14" descr="http://img-fotki.yandex.ru/get/5629/130884706.5b/0_98fa4_e638d88a_X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3141663"/>
            <a:ext cx="2303463" cy="331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0" y="1052513"/>
            <a:ext cx="3779838" cy="2043112"/>
          </a:xfrm>
          <a:prstGeom prst="cloudCallout">
            <a:avLst>
              <a:gd name="adj1" fmla="val -19032"/>
              <a:gd name="adj2" fmla="val 8794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В чём волшебная сила старика </a:t>
            </a:r>
            <a:r>
              <a:rPr lang="ru-RU" sz="2400" b="1" dirty="0" err="1">
                <a:solidFill>
                  <a:schemeClr val="tx1"/>
                </a:solidFill>
              </a:rPr>
              <a:t>Хоттабыча</a:t>
            </a:r>
            <a:r>
              <a:rPr lang="ru-RU" sz="2400" b="1" dirty="0">
                <a:solidFill>
                  <a:schemeClr val="tx1"/>
                </a:solidFill>
              </a:rPr>
              <a:t>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659563" y="1341438"/>
            <a:ext cx="2305050" cy="1582737"/>
          </a:xfrm>
          <a:prstGeom prst="cloudCallout">
            <a:avLst>
              <a:gd name="adj1" fmla="val -21825"/>
              <a:gd name="adj2" fmla="val 6283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В бороде.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6" descr="http://img-fotki.yandex.ru/get/3602/mistina.23/0_28491_4fba0258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394075" cy="6334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19459" name="Picture 10" descr="http://img-fotki.yandex.ru/get/6445/130884706.5b/0_98fa1_7a592caf_X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833813"/>
            <a:ext cx="201612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14" descr="http://img-fotki.yandex.ru/get/5629/130884706.5b/0_98fa4_e638d88a_X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3141663"/>
            <a:ext cx="2303463" cy="331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0" y="1052513"/>
            <a:ext cx="3924300" cy="2043112"/>
          </a:xfrm>
          <a:prstGeom prst="cloudCallout">
            <a:avLst>
              <a:gd name="adj1" fmla="val -19032"/>
              <a:gd name="adj2" fmla="val 8794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Как называется родственница бублика?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659563" y="1341438"/>
            <a:ext cx="2305050" cy="1582737"/>
          </a:xfrm>
          <a:prstGeom prst="cloudCallout">
            <a:avLst>
              <a:gd name="adj1" fmla="val -21825"/>
              <a:gd name="adj2" fmla="val 6283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Баранка.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6" descr="http://img-fotki.yandex.ru/get/3602/mistina.23/0_28491_4fba0258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394075" cy="6334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20483" name="Picture 10" descr="http://img-fotki.yandex.ru/get/6445/130884706.5b/0_98fa1_7a592caf_X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833813"/>
            <a:ext cx="201612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14" descr="http://img-fotki.yandex.ru/get/5629/130884706.5b/0_98fa4_e638d88a_X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3141663"/>
            <a:ext cx="2303463" cy="331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0" y="1052513"/>
            <a:ext cx="4500563" cy="2043112"/>
          </a:xfrm>
          <a:prstGeom prst="cloudCallout">
            <a:avLst>
              <a:gd name="adj1" fmla="val -19032"/>
              <a:gd name="adj2" fmla="val 8794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Как называли персонажа русской сказки, поймавшего щуку ведром?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659563" y="1341438"/>
            <a:ext cx="2305050" cy="1582737"/>
          </a:xfrm>
          <a:prstGeom prst="cloudCallout">
            <a:avLst>
              <a:gd name="adj1" fmla="val -21825"/>
              <a:gd name="adj2" fmla="val 6283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Емеля.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6" descr="http://img-fotki.yandex.ru/get/3602/mistina.23/0_28491_4fba0258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394075" cy="6334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00B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0070C0"/>
                </a:solidFill>
              </a:rPr>
              <a:t>и</a:t>
            </a:r>
            <a:r>
              <a:rPr lang="ru-RU" b="1" dirty="0" smtClean="0">
                <a:solidFill>
                  <a:srgbClr val="00B050"/>
                </a:solidFill>
              </a:rPr>
              <a:t>н</a:t>
            </a: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endParaRPr lang="ru-RU" dirty="0"/>
          </a:p>
        </p:txBody>
      </p:sp>
      <p:pic>
        <p:nvPicPr>
          <p:cNvPr id="21507" name="Picture 10" descr="http://img-fotki.yandex.ru/get/6445/130884706.5b/0_98fa1_7a592caf_XXL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3833813"/>
            <a:ext cx="2016125" cy="302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14" descr="http://img-fotki.yandex.ru/get/5629/130884706.5b/0_98fa4_e638d88a_XXL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3141663"/>
            <a:ext cx="2303463" cy="331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0" y="1052513"/>
            <a:ext cx="3851275" cy="2043112"/>
          </a:xfrm>
          <a:prstGeom prst="cloudCallout">
            <a:avLst>
              <a:gd name="adj1" fmla="val -19032"/>
              <a:gd name="adj2" fmla="val 87945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Как называется очень маленькая частичка хлеба?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6659563" y="1341438"/>
            <a:ext cx="2305050" cy="1582737"/>
          </a:xfrm>
          <a:prstGeom prst="cloudCallout">
            <a:avLst>
              <a:gd name="adj1" fmla="val -21825"/>
              <a:gd name="adj2" fmla="val 62834"/>
            </a:avLst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Крошка.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676</Words>
  <Application>Microsoft Office PowerPoint</Application>
  <PresentationFormat>Экран (4:3)</PresentationFormat>
  <Paragraphs>178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1" baseType="lpstr">
      <vt:lpstr>Calibri</vt:lpstr>
      <vt:lpstr>Arial</vt:lpstr>
      <vt:lpstr>Comic Sans MS</vt:lpstr>
      <vt:lpstr>Тема Office</vt:lpstr>
      <vt:lpstr>Слайд 1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Разминка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Запомни увиденные изображения и нарисуй как можно точнее.</vt:lpstr>
      <vt:lpstr>Запомни увиденные изображения и нарисуй как можно точнее.</vt:lpstr>
      <vt:lpstr>Проверь</vt:lpstr>
      <vt:lpstr>Пройди лабиринт, собирая буквы.   Запиши слово, которое ты составил.</vt:lpstr>
      <vt:lpstr>Подбери к этому слову однокоренные слова.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Берюхов</cp:lastModifiedBy>
  <cp:revision>55</cp:revision>
  <dcterms:modified xsi:type="dcterms:W3CDTF">2025-10-01T16:31:15Z</dcterms:modified>
</cp:coreProperties>
</file>